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9"/>
  </p:notesMasterIdLst>
  <p:handoutMasterIdLst>
    <p:handoutMasterId r:id="rId50"/>
  </p:handoutMasterIdLst>
  <p:sldIdLst>
    <p:sldId id="256" r:id="rId2"/>
    <p:sldId id="298" r:id="rId3"/>
    <p:sldId id="299" r:id="rId4"/>
    <p:sldId id="303" r:id="rId5"/>
    <p:sldId id="300" r:id="rId6"/>
    <p:sldId id="260" r:id="rId7"/>
    <p:sldId id="301" r:id="rId8"/>
    <p:sldId id="261" r:id="rId9"/>
    <p:sldId id="262" r:id="rId10"/>
    <p:sldId id="263" r:id="rId11"/>
    <p:sldId id="264" r:id="rId12"/>
    <p:sldId id="302" r:id="rId13"/>
    <p:sldId id="265" r:id="rId14"/>
    <p:sldId id="266" r:id="rId15"/>
    <p:sldId id="267" r:id="rId16"/>
    <p:sldId id="268" r:id="rId17"/>
    <p:sldId id="269" r:id="rId18"/>
    <p:sldId id="270" r:id="rId19"/>
    <p:sldId id="271" r:id="rId20"/>
    <p:sldId id="272" r:id="rId21"/>
    <p:sldId id="273" r:id="rId22"/>
    <p:sldId id="304"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305" r:id="rId39"/>
    <p:sldId id="289" r:id="rId40"/>
    <p:sldId id="290" r:id="rId41"/>
    <p:sldId id="291" r:id="rId42"/>
    <p:sldId id="292" r:id="rId43"/>
    <p:sldId id="293" r:id="rId44"/>
    <p:sldId id="294" r:id="rId45"/>
    <p:sldId id="295" r:id="rId46"/>
    <p:sldId id="296" r:id="rId47"/>
    <p:sldId id="297" r:id="rId4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res" initials="AB"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68" d="100"/>
          <a:sy n="68" d="100"/>
        </p:scale>
        <p:origin x="1620" y="48"/>
      </p:cViewPr>
      <p:guideLst>
        <p:guide orient="horz" pos="2160"/>
        <p:guide pos="2880"/>
      </p:guideLst>
    </p:cSldViewPr>
  </p:slideViewPr>
  <p:outlineViewPr>
    <p:cViewPr>
      <p:scale>
        <a:sx n="33" d="100"/>
        <a:sy n="33" d="100"/>
      </p:scale>
      <p:origin x="48" y="6798"/>
    </p:cViewPr>
  </p:outlineViewPr>
  <p:notesTextViewPr>
    <p:cViewPr>
      <p:scale>
        <a:sx n="100" d="100"/>
        <a:sy n="100" d="100"/>
      </p:scale>
      <p:origin x="0" y="0"/>
    </p:cViewPr>
  </p:notesTextViewPr>
  <p:notesViewPr>
    <p:cSldViewPr>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0-02-15T18:51:33.350" idx="3">
    <p:pos x="4345" y="1144"/>
    <p:text>Use markup that facilitates pronunciation or interpretation of abbreviated or foreign text.</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0-02-15T18:52:58.604" idx="4">
    <p:pos x="5431" y="1258"/>
    <p:text>Some people with cognitive or visual disabilities are unable to read moving text quickly enough or at all</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0-02-15T18:54:06.248" idx="5">
    <p:pos x="4986" y="1299"/>
    <p:text>Ensure that the user interface follows principles of accessible design: device-independent access to functionality</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0-02-15T18:56:33.297" idx="6">
    <p:pos x="5579" y="1235"/>
    <p:text>so that assistive technologies and older browsers will operate correctly</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CEB53BF-A86C-4D30-8A2A-854CDB4B2CA5}" type="datetimeFigureOut">
              <a:rPr lang="en-GB" smtClean="0"/>
              <a:t>30/11/2016</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6EB211A-80D1-44DA-958F-FD83F406A623}" type="slidenum">
              <a:rPr lang="en-GB" smtClean="0"/>
              <a:t>‹#›</a:t>
            </a:fld>
            <a:endParaRPr lang="en-GB"/>
          </a:p>
        </p:txBody>
      </p:sp>
    </p:spTree>
    <p:extLst>
      <p:ext uri="{BB962C8B-B14F-4D97-AF65-F5344CB8AC3E}">
        <p14:creationId xmlns:p14="http://schemas.microsoft.com/office/powerpoint/2010/main" val="25636011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8EF797-D954-47AB-BD47-A01F5C0378BA}" type="datetimeFigureOut">
              <a:rPr lang="en-GB" smtClean="0"/>
              <a:t>30/11/2016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659515-06C3-4EFB-9EFE-07A17404CD80}" type="slidenum">
              <a:rPr lang="en-GB" smtClean="0"/>
              <a:t>‹#›</a:t>
            </a:fld>
            <a:endParaRPr lang="en-GB"/>
          </a:p>
        </p:txBody>
      </p:sp>
    </p:spTree>
    <p:extLst>
      <p:ext uri="{BB962C8B-B14F-4D97-AF65-F5344CB8AC3E}">
        <p14:creationId xmlns:p14="http://schemas.microsoft.com/office/powerpoint/2010/main" val="2445437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4568908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2" descr="I:\D94\DATA\Corporate Marketing\Brand Development\Master Brand Assets\Master Logo+River Lockups\UEL BRANDING DEVICE CITE rgb.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714750" y="3429000"/>
            <a:ext cx="15716250" cy="392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714348" y="1000109"/>
            <a:ext cx="7772400" cy="642942"/>
          </a:xfrm>
        </p:spPr>
        <p:txBody>
          <a:bodyPr/>
          <a:lstStyle>
            <a:lvl1pPr algn="l">
              <a:defRPr baseline="0">
                <a:solidFill>
                  <a:schemeClr val="tx2"/>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714420" y="1676400"/>
            <a:ext cx="6400800" cy="175260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fld id="{677EE38E-06B4-4288-AE14-0856F7A8522C}" type="slidenum">
              <a:rPr lang="en-GB" smtClean="0"/>
              <a:pPr>
                <a:defRPr/>
              </a:pPr>
              <a:t>‹#›</a:t>
            </a:fld>
            <a:endParaRPr lang="en-GB" dirty="0" smtClean="0"/>
          </a:p>
          <a:p>
            <a:pPr>
              <a:defRPr/>
            </a:pPr>
            <a:endParaRPr lang="en-GB" dirty="0"/>
          </a:p>
        </p:txBody>
      </p:sp>
    </p:spTree>
    <p:extLst>
      <p:ext uri="{BB962C8B-B14F-4D97-AF65-F5344CB8AC3E}">
        <p14:creationId xmlns:p14="http://schemas.microsoft.com/office/powerpoint/2010/main" val="42230240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cite-0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446838" y="5753100"/>
            <a:ext cx="2697162"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l">
              <a:defRPr baseline="0">
                <a:solidFill>
                  <a:schemeClr val="tx2"/>
                </a:solidFill>
              </a:defRPr>
            </a:lvl1pPr>
          </a:lstStyle>
          <a:p>
            <a:r>
              <a:rPr lang="en-US" smtClean="0"/>
              <a:t>Click to edit Master title style</a:t>
            </a:r>
            <a:endParaRPr lang="en-GB" dirty="0"/>
          </a:p>
        </p:txBody>
      </p:sp>
      <p:sp>
        <p:nvSpPr>
          <p:cNvPr id="3" name="Content Placeholder 2"/>
          <p:cNvSpPr>
            <a:spLocks noGrp="1"/>
          </p:cNvSpPr>
          <p:nvPr>
            <p:ph idx="1"/>
          </p:nvPr>
        </p:nvSpPr>
        <p:spPr>
          <a:xfrm>
            <a:off x="500034" y="1500174"/>
            <a:ext cx="8229600" cy="452596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fld id="{677EE38E-06B4-4288-AE14-0856F7A8522C}" type="slidenum">
              <a:rPr lang="en-GB" smtClean="0"/>
              <a:pPr>
                <a:defRPr/>
              </a:pPr>
              <a:t>‹#›</a:t>
            </a:fld>
            <a:endParaRPr lang="en-GB" dirty="0" smtClean="0"/>
          </a:p>
          <a:p>
            <a:pPr>
              <a:defRPr/>
            </a:pPr>
            <a:endParaRPr lang="en-GB" dirty="0"/>
          </a:p>
        </p:txBody>
      </p:sp>
    </p:spTree>
    <p:extLst>
      <p:ext uri="{BB962C8B-B14F-4D97-AF65-F5344CB8AC3E}">
        <p14:creationId xmlns:p14="http://schemas.microsoft.com/office/powerpoint/2010/main" val="57005420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6" descr="cite-0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446838" y="5753100"/>
            <a:ext cx="2697162"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l">
              <a:defRPr baseline="0">
                <a:solidFill>
                  <a:schemeClr val="tx2"/>
                </a:solidFill>
              </a:defRPr>
            </a:lvl1pPr>
          </a:lstStyle>
          <a:p>
            <a:r>
              <a:rPr lang="en-US" smtClean="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fld id="{677EE38E-06B4-4288-AE14-0856F7A8522C}" type="slidenum">
              <a:rPr lang="en-GB" smtClean="0"/>
              <a:pPr>
                <a:defRPr/>
              </a:pPr>
              <a:t>‹#›</a:t>
            </a:fld>
            <a:endParaRPr lang="en-GB" dirty="0" smtClean="0"/>
          </a:p>
          <a:p>
            <a:pPr>
              <a:defRPr/>
            </a:pPr>
            <a:endParaRPr lang="en-GB" dirty="0"/>
          </a:p>
        </p:txBody>
      </p:sp>
    </p:spTree>
    <p:extLst>
      <p:ext uri="{BB962C8B-B14F-4D97-AF65-F5344CB8AC3E}">
        <p14:creationId xmlns:p14="http://schemas.microsoft.com/office/powerpoint/2010/main" val="37704558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6" descr="cite-0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446838" y="5753100"/>
            <a:ext cx="2697162"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l">
              <a:defRPr baseline="0">
                <a:solidFill>
                  <a:schemeClr val="tx2"/>
                </a:solidFill>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Footer Placeholder 4"/>
          <p:cNvSpPr>
            <a:spLocks noGrp="1"/>
          </p:cNvSpPr>
          <p:nvPr>
            <p:ph type="ftr" sz="quarter" idx="10"/>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fld id="{677EE38E-06B4-4288-AE14-0856F7A8522C}" type="slidenum">
              <a:rPr lang="en-GB" smtClean="0"/>
              <a:pPr>
                <a:defRPr/>
              </a:pPr>
              <a:t>‹#›</a:t>
            </a:fld>
            <a:endParaRPr lang="en-GB" dirty="0" smtClean="0"/>
          </a:p>
          <a:p>
            <a:pPr>
              <a:defRPr/>
            </a:pPr>
            <a:endParaRPr lang="en-GB" dirty="0"/>
          </a:p>
        </p:txBody>
      </p:sp>
    </p:spTree>
    <p:extLst>
      <p:ext uri="{BB962C8B-B14F-4D97-AF65-F5344CB8AC3E}">
        <p14:creationId xmlns:p14="http://schemas.microsoft.com/office/powerpoint/2010/main" val="101450771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6" descr="cite-0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446838" y="5753100"/>
            <a:ext cx="2697162"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l">
              <a:defRPr baseline="0">
                <a:solidFill>
                  <a:schemeClr val="tx2"/>
                </a:solidFill>
              </a:defRPr>
            </a:lvl1pPr>
          </a:lstStyle>
          <a:p>
            <a:r>
              <a:rPr lang="en-US" smtClean="0"/>
              <a:t>Click to edit Master title style</a:t>
            </a:r>
            <a:endParaRPr lang="en-GB" dirty="0"/>
          </a:p>
        </p:txBody>
      </p:sp>
      <p:sp>
        <p:nvSpPr>
          <p:cNvPr id="4"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fld id="{677EE38E-06B4-4288-AE14-0856F7A8522C}" type="slidenum">
              <a:rPr lang="en-GB" smtClean="0"/>
              <a:pPr>
                <a:defRPr/>
              </a:pPr>
              <a:t>‹#›</a:t>
            </a:fld>
            <a:endParaRPr lang="en-GB" dirty="0" smtClean="0"/>
          </a:p>
          <a:p>
            <a:pPr>
              <a:defRPr/>
            </a:pPr>
            <a:endParaRPr lang="en-GB" dirty="0"/>
          </a:p>
        </p:txBody>
      </p:sp>
    </p:spTree>
    <p:extLst>
      <p:ext uri="{BB962C8B-B14F-4D97-AF65-F5344CB8AC3E}">
        <p14:creationId xmlns:p14="http://schemas.microsoft.com/office/powerpoint/2010/main" val="134842265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descr="cite-0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446838" y="5753100"/>
            <a:ext cx="2697162"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fld id="{677EE38E-06B4-4288-AE14-0856F7A8522C}" type="slidenum">
              <a:rPr lang="en-GB" smtClean="0"/>
              <a:pPr>
                <a:defRPr/>
              </a:pPr>
              <a:t>‹#›</a:t>
            </a:fld>
            <a:endParaRPr lang="en-GB" dirty="0" smtClean="0"/>
          </a:p>
          <a:p>
            <a:pPr>
              <a:defRPr/>
            </a:pPr>
            <a:endParaRPr lang="en-GB" dirty="0"/>
          </a:p>
        </p:txBody>
      </p:sp>
    </p:spTree>
    <p:extLst>
      <p:ext uri="{BB962C8B-B14F-4D97-AF65-F5344CB8AC3E}">
        <p14:creationId xmlns:p14="http://schemas.microsoft.com/office/powerpoint/2010/main" val="80240516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6" descr="cite-0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446838" y="5753100"/>
            <a:ext cx="2697162"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fld id="{677EE38E-06B4-4288-AE14-0856F7A8522C}" type="slidenum">
              <a:rPr lang="en-GB" smtClean="0"/>
              <a:pPr>
                <a:defRPr/>
              </a:pPr>
              <a:t>‹#›</a:t>
            </a:fld>
            <a:endParaRPr lang="en-GB" dirty="0" smtClean="0"/>
          </a:p>
          <a:p>
            <a:pPr>
              <a:defRPr/>
            </a:pPr>
            <a:endParaRPr lang="en-GB" dirty="0"/>
          </a:p>
        </p:txBody>
      </p:sp>
    </p:spTree>
    <p:extLst>
      <p:ext uri="{BB962C8B-B14F-4D97-AF65-F5344CB8AC3E}">
        <p14:creationId xmlns:p14="http://schemas.microsoft.com/office/powerpoint/2010/main" val="10730683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6" descr="cite-0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446838" y="5753100"/>
            <a:ext cx="2697162"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fld id="{677EE38E-06B4-4288-AE14-0856F7A8522C}" type="slidenum">
              <a:rPr lang="en-GB" smtClean="0"/>
              <a:pPr>
                <a:defRPr/>
              </a:pPr>
              <a:t>‹#›</a:t>
            </a:fld>
            <a:endParaRPr lang="en-GB" dirty="0" smtClean="0"/>
          </a:p>
          <a:p>
            <a:pPr>
              <a:defRPr/>
            </a:pPr>
            <a:endParaRPr lang="en-GB" dirty="0"/>
          </a:p>
        </p:txBody>
      </p:sp>
    </p:spTree>
    <p:extLst>
      <p:ext uri="{BB962C8B-B14F-4D97-AF65-F5344CB8AC3E}">
        <p14:creationId xmlns:p14="http://schemas.microsoft.com/office/powerpoint/2010/main" val="38417118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dirty="0"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fld id="{677EE38E-06B4-4288-AE14-0856F7A8522C}" type="slidenum">
              <a:rPr lang="en-GB" smtClean="0"/>
              <a:t>‹#›</a:t>
            </a:fld>
            <a:endParaRPr lang="en-GB" dirty="0"/>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Lst>
  <p:timing>
    <p:tnLst>
      <p:par>
        <p:cTn id="1" dur="indefinite" restart="never" nodeType="tmRoot"/>
      </p:par>
    </p:tnLst>
  </p:timing>
  <p:hf hdr="0" dt="0"/>
  <p:txStyles>
    <p:titleStyle>
      <a:lvl1pPr algn="l" rtl="0" eaLnBrk="1" fontAlgn="base" hangingPunct="1">
        <a:spcBef>
          <a:spcPct val="0"/>
        </a:spcBef>
        <a:spcAft>
          <a:spcPct val="0"/>
        </a:spcAft>
        <a:defRPr sz="4400" kern="1200" baseline="0">
          <a:solidFill>
            <a:schemeClr val="tx2"/>
          </a:solidFill>
          <a:latin typeface="+mj-lt"/>
          <a:ea typeface="+mj-ea"/>
          <a:cs typeface="+mj-cs"/>
        </a:defRPr>
      </a:lvl1pPr>
      <a:lvl2pPr algn="l" rtl="0" eaLnBrk="1" fontAlgn="base" hangingPunct="1">
        <a:spcBef>
          <a:spcPct val="0"/>
        </a:spcBef>
        <a:spcAft>
          <a:spcPct val="0"/>
        </a:spcAft>
        <a:defRPr sz="4400">
          <a:solidFill>
            <a:schemeClr val="tx1"/>
          </a:solidFill>
          <a:latin typeface="Arial" charset="0"/>
        </a:defRPr>
      </a:lvl2pPr>
      <a:lvl3pPr algn="l" rtl="0" eaLnBrk="1" fontAlgn="base" hangingPunct="1">
        <a:spcBef>
          <a:spcPct val="0"/>
        </a:spcBef>
        <a:spcAft>
          <a:spcPct val="0"/>
        </a:spcAft>
        <a:defRPr sz="4400">
          <a:solidFill>
            <a:schemeClr val="tx1"/>
          </a:solidFill>
          <a:latin typeface="Arial" charset="0"/>
        </a:defRPr>
      </a:lvl3pPr>
      <a:lvl4pPr algn="l" rtl="0" eaLnBrk="1" fontAlgn="base" hangingPunct="1">
        <a:spcBef>
          <a:spcPct val="0"/>
        </a:spcBef>
        <a:spcAft>
          <a:spcPct val="0"/>
        </a:spcAft>
        <a:defRPr sz="4400">
          <a:solidFill>
            <a:schemeClr val="tx1"/>
          </a:solidFill>
          <a:latin typeface="Arial" charset="0"/>
        </a:defRPr>
      </a:lvl4pPr>
      <a:lvl5pPr algn="l" rtl="0" eaLnBrk="1" fontAlgn="base" hangingPunct="1">
        <a:spcBef>
          <a:spcPct val="0"/>
        </a:spcBef>
        <a:spcAft>
          <a:spcPct val="0"/>
        </a:spcAft>
        <a:defRPr sz="4400">
          <a:solidFill>
            <a:schemeClr val="tx1"/>
          </a:solidFill>
          <a:latin typeface="Arial" charset="0"/>
        </a:defRPr>
      </a:lvl5pPr>
      <a:lvl6pPr marL="457200" algn="l" rtl="0" eaLnBrk="1" fontAlgn="base" hangingPunct="1">
        <a:spcBef>
          <a:spcPct val="0"/>
        </a:spcBef>
        <a:spcAft>
          <a:spcPct val="0"/>
        </a:spcAft>
        <a:defRPr sz="4400">
          <a:solidFill>
            <a:schemeClr val="tx1"/>
          </a:solidFill>
          <a:latin typeface="Arial" charset="0"/>
        </a:defRPr>
      </a:lvl6pPr>
      <a:lvl7pPr marL="914400" algn="l" rtl="0" eaLnBrk="1" fontAlgn="base" hangingPunct="1">
        <a:spcBef>
          <a:spcPct val="0"/>
        </a:spcBef>
        <a:spcAft>
          <a:spcPct val="0"/>
        </a:spcAft>
        <a:defRPr sz="4400">
          <a:solidFill>
            <a:schemeClr val="tx1"/>
          </a:solidFill>
          <a:latin typeface="Arial" charset="0"/>
        </a:defRPr>
      </a:lvl7pPr>
      <a:lvl8pPr marL="1371600" algn="l" rtl="0" eaLnBrk="1" fontAlgn="base" hangingPunct="1">
        <a:spcBef>
          <a:spcPct val="0"/>
        </a:spcBef>
        <a:spcAft>
          <a:spcPct val="0"/>
        </a:spcAft>
        <a:defRPr sz="4400">
          <a:solidFill>
            <a:schemeClr val="tx1"/>
          </a:solidFill>
          <a:latin typeface="Arial" charset="0"/>
        </a:defRPr>
      </a:lvl8pPr>
      <a:lvl9pPr marL="1828800" algn="l"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view-source:http://script.aculo.us/images/demo-logo.gif"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www.w3.org/TR/WCAG10/" TargetMode="External"/><Relationship Id="rId2" Type="http://schemas.openxmlformats.org/officeDocument/2006/relationships/hyperlink" Target="http://www.w3.org/WAI/" TargetMode="External"/><Relationship Id="rId1" Type="http://schemas.openxmlformats.org/officeDocument/2006/relationships/slideLayout" Target="../slideLayouts/slideLayout2.xml"/><Relationship Id="rId5" Type="http://schemas.openxmlformats.org/officeDocument/2006/relationships/hyperlink" Target="http://www.w3.org/TR/WCAG10/full-checklist.html" TargetMode="External"/><Relationship Id="rId4" Type="http://schemas.openxmlformats.org/officeDocument/2006/relationships/hyperlink" Target="http://www.w3.org/TR/WCAG2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4"/>
          <p:cNvSpPr>
            <a:spLocks noGrp="1"/>
          </p:cNvSpPr>
          <p:nvPr>
            <p:ph type="ctrTitle"/>
          </p:nvPr>
        </p:nvSpPr>
        <p:spPr/>
        <p:txBody>
          <a:bodyPr/>
          <a:lstStyle/>
          <a:p>
            <a:r>
              <a:rPr lang="en-GB" smtClean="0"/>
              <a:t>Accessibility </a:t>
            </a:r>
            <a:r>
              <a:rPr lang="en-GB" dirty="0" smtClean="0"/>
              <a:t>Introduction</a:t>
            </a:r>
            <a:endParaRPr lang="en-GB" dirty="0" smtClean="0">
              <a:solidFill>
                <a:schemeClr val="tx1"/>
              </a:solidFill>
            </a:endParaRPr>
          </a:p>
        </p:txBody>
      </p:sp>
      <p:sp>
        <p:nvSpPr>
          <p:cNvPr id="2051" name="Subtitle 5"/>
          <p:cNvSpPr>
            <a:spLocks noGrp="1"/>
          </p:cNvSpPr>
          <p:nvPr>
            <p:ph type="subTitle" idx="1"/>
          </p:nvPr>
        </p:nvSpPr>
        <p:spPr/>
        <p:txBody>
          <a:bodyPr/>
          <a:lstStyle/>
          <a:p>
            <a:r>
              <a:rPr lang="en-GB" smtClean="0"/>
              <a:t>Dr. Andres Baravalle</a:t>
            </a:r>
          </a:p>
        </p:txBody>
      </p:sp>
      <p:sp>
        <p:nvSpPr>
          <p:cNvPr id="2052"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1EE965A-F683-4B25-BB74-4BD096BECF50}" type="slidenum">
              <a:rPr lang="en-GB" smtClean="0">
                <a:solidFill>
                  <a:schemeClr val="bg1"/>
                </a:solidFill>
              </a:rPr>
              <a:pPr eaLnBrk="1" hangingPunct="1"/>
              <a:t>1</a:t>
            </a:fld>
            <a:endParaRPr lang="en-GB" smtClean="0">
              <a:solidFill>
                <a:schemeClr val="bg1"/>
              </a:solidFill>
            </a:endParaRPr>
          </a:p>
        </p:txBody>
      </p:sp>
    </p:spTree>
    <p:extLst>
      <p:ext uri="{BB962C8B-B14F-4D97-AF65-F5344CB8AC3E}">
        <p14:creationId xmlns:p14="http://schemas.microsoft.com/office/powerpoint/2010/main" val="2929398844"/>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mtClean="0"/>
              <a:t>Accessibility is about multiple paths (1)</a:t>
            </a:r>
          </a:p>
        </p:txBody>
      </p:sp>
      <p:sp>
        <p:nvSpPr>
          <p:cNvPr id="9219" name="Content Placeholder 2"/>
          <p:cNvSpPr>
            <a:spLocks noGrp="1"/>
          </p:cNvSpPr>
          <p:nvPr>
            <p:ph idx="1"/>
          </p:nvPr>
        </p:nvSpPr>
        <p:spPr/>
        <p:txBody>
          <a:bodyPr/>
          <a:lstStyle/>
          <a:p>
            <a:r>
              <a:rPr lang="en-GB" smtClean="0"/>
              <a:t>An accessible artefact must support multiple paths to achieve the same task</a:t>
            </a:r>
          </a:p>
          <a:p>
            <a:pPr lvl="1"/>
            <a:r>
              <a:rPr lang="en-GB" smtClean="0"/>
              <a:t>For example, you (often) can use a mobile phone through voice recognition or using the hardware interface</a:t>
            </a:r>
          </a:p>
          <a:p>
            <a:r>
              <a:rPr lang="en-GB" smtClean="0"/>
              <a:t>An interface is accessible to an audience </a:t>
            </a:r>
            <a:r>
              <a:rPr lang="en-GB" u="sng" smtClean="0"/>
              <a:t>when there is at least one path which can be usable by each individual within the set of intended users</a:t>
            </a:r>
          </a:p>
        </p:txBody>
      </p:sp>
      <p:sp>
        <p:nvSpPr>
          <p:cNvPr id="9220"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39939FA-A5F2-4A90-8B6C-CE57DF9D6B46}" type="slidenum">
              <a:rPr lang="en-GB" smtClean="0">
                <a:solidFill>
                  <a:schemeClr val="bg1"/>
                </a:solidFill>
              </a:rPr>
              <a:pPr eaLnBrk="1" hangingPunct="1"/>
              <a:t>10</a:t>
            </a:fld>
            <a:endParaRPr lang="en-GB" smtClean="0">
              <a:solidFill>
                <a:schemeClr val="bg1"/>
              </a:solidFill>
            </a:endParaRPr>
          </a:p>
        </p:txBody>
      </p:sp>
    </p:spTree>
    <p:extLst>
      <p:ext uri="{BB962C8B-B14F-4D97-AF65-F5344CB8AC3E}">
        <p14:creationId xmlns:p14="http://schemas.microsoft.com/office/powerpoint/2010/main" val="1124451000"/>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mtClean="0"/>
              <a:t>Accessibility is about multiple paths (2)</a:t>
            </a:r>
          </a:p>
        </p:txBody>
      </p:sp>
      <p:sp>
        <p:nvSpPr>
          <p:cNvPr id="10243" name="Content Placeholder 2"/>
          <p:cNvSpPr>
            <a:spLocks noGrp="1"/>
          </p:cNvSpPr>
          <p:nvPr>
            <p:ph idx="1"/>
          </p:nvPr>
        </p:nvSpPr>
        <p:spPr/>
        <p:txBody>
          <a:bodyPr/>
          <a:lstStyle/>
          <a:p>
            <a:r>
              <a:rPr lang="en-GB" sz="2800" smtClean="0"/>
              <a:t>To ensure accessibility, interaction paths should be based on the characteristics of:</a:t>
            </a:r>
          </a:p>
          <a:p>
            <a:pPr lvl="1"/>
            <a:r>
              <a:rPr lang="en-GB" sz="2400" smtClean="0"/>
              <a:t>Users</a:t>
            </a:r>
          </a:p>
          <a:p>
            <a:pPr lvl="1"/>
            <a:r>
              <a:rPr lang="en-GB" sz="2400" smtClean="0"/>
              <a:t>Interfaces</a:t>
            </a:r>
          </a:p>
          <a:p>
            <a:pPr lvl="1"/>
            <a:r>
              <a:rPr lang="en-GB" sz="2400" smtClean="0"/>
              <a:t>Goals</a:t>
            </a:r>
          </a:p>
          <a:p>
            <a:r>
              <a:rPr lang="en-GB" sz="2800" smtClean="0"/>
              <a:t>A vocal interface to a hammer might not increase its accessibility</a:t>
            </a:r>
          </a:p>
          <a:p>
            <a:r>
              <a:rPr lang="en-GB" sz="2800" smtClean="0"/>
              <a:t>A vocal interface for a computer is likely to be more useful</a:t>
            </a:r>
          </a:p>
        </p:txBody>
      </p:sp>
      <p:sp>
        <p:nvSpPr>
          <p:cNvPr id="10244"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301683E-4CA4-4E11-BA07-DBAA47F61464}" type="slidenum">
              <a:rPr lang="en-GB" smtClean="0">
                <a:solidFill>
                  <a:schemeClr val="bg1"/>
                </a:solidFill>
              </a:rPr>
              <a:pPr eaLnBrk="1" hangingPunct="1"/>
              <a:t>11</a:t>
            </a:fld>
            <a:endParaRPr lang="en-GB" smtClean="0">
              <a:solidFill>
                <a:schemeClr val="bg1"/>
              </a:solidFill>
            </a:endParaRPr>
          </a:p>
        </p:txBody>
      </p:sp>
    </p:spTree>
    <p:extLst>
      <p:ext uri="{BB962C8B-B14F-4D97-AF65-F5344CB8AC3E}">
        <p14:creationId xmlns:p14="http://schemas.microsoft.com/office/powerpoint/2010/main" val="4186494744"/>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Web accessibility</a:t>
            </a:r>
            <a:endParaRPr lang="en-GB" dirty="0"/>
          </a:p>
        </p:txBody>
      </p:sp>
      <p:sp>
        <p:nvSpPr>
          <p:cNvPr id="3" name="Content Placeholder 2"/>
          <p:cNvSpPr>
            <a:spLocks noGrp="1"/>
          </p:cNvSpPr>
          <p:nvPr>
            <p:ph idx="1"/>
          </p:nvPr>
        </p:nvSpPr>
        <p:spPr/>
        <p:txBody>
          <a:bodyPr/>
          <a:lstStyle/>
          <a:p>
            <a:endParaRPr lang="en-GB"/>
          </a:p>
        </p:txBody>
      </p:sp>
      <p:sp>
        <p:nvSpPr>
          <p:cNvPr id="4" name="Footer Placeholder 3"/>
          <p:cNvSpPr>
            <a:spLocks noGrp="1"/>
          </p:cNvSpPr>
          <p:nvPr>
            <p:ph type="ftr" sz="quarter" idx="3"/>
          </p:nvPr>
        </p:nvSpPr>
        <p:spPr/>
        <p:txBody>
          <a:bodyPr/>
          <a:lstStyle/>
          <a:p>
            <a:pPr>
              <a:defRPr/>
            </a:pPr>
            <a:fld id="{677EE38E-06B4-4288-AE14-0856F7A8522C}" type="slidenum">
              <a:rPr lang="en-GB" smtClean="0"/>
              <a:pPr>
                <a:defRPr/>
              </a:pPr>
              <a:t>12</a:t>
            </a:fld>
            <a:endParaRPr lang="en-GB" smtClean="0"/>
          </a:p>
          <a:p>
            <a:pPr>
              <a:defRPr/>
            </a:pPr>
            <a:endParaRPr lang="en-GB" dirty="0"/>
          </a:p>
        </p:txBody>
      </p:sp>
    </p:spTree>
    <p:extLst>
      <p:ext uri="{BB962C8B-B14F-4D97-AF65-F5344CB8AC3E}">
        <p14:creationId xmlns:p14="http://schemas.microsoft.com/office/powerpoint/2010/main" val="1679074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smtClean="0"/>
              <a:t>Web accessibility: introduction</a:t>
            </a:r>
          </a:p>
        </p:txBody>
      </p:sp>
      <p:sp>
        <p:nvSpPr>
          <p:cNvPr id="11267" name="Content Placeholder 2"/>
          <p:cNvSpPr>
            <a:spLocks noGrp="1"/>
          </p:cNvSpPr>
          <p:nvPr>
            <p:ph idx="1"/>
          </p:nvPr>
        </p:nvSpPr>
        <p:spPr/>
        <p:txBody>
          <a:bodyPr/>
          <a:lstStyle/>
          <a:p>
            <a:r>
              <a:rPr lang="en-GB" sz="2400" smtClean="0"/>
              <a:t>The World Wide Web was conceived by Tim Berners Lee in a scientific environment and was intended to be used to exchange ideas freely among the scientific community. </a:t>
            </a:r>
          </a:p>
          <a:p>
            <a:r>
              <a:rPr lang="en-GB" sz="2400" smtClean="0"/>
              <a:t>The original form of the HyperText Markup Language (HTML), the language used to build web pages, provided structured documentation around headings, paragraphs and other structures that define the information content of a textual document. </a:t>
            </a:r>
          </a:p>
          <a:p>
            <a:r>
              <a:rPr lang="en-GB" sz="2400" smtClean="0"/>
              <a:t>Presentation was a secondary concern.</a:t>
            </a:r>
          </a:p>
          <a:p>
            <a:endParaRPr lang="en-GB" smtClean="0"/>
          </a:p>
        </p:txBody>
      </p:sp>
      <p:sp>
        <p:nvSpPr>
          <p:cNvPr id="11268"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4B186F2-27AA-4CC5-9DB8-EAEE7FD99D0F}" type="slidenum">
              <a:rPr lang="en-GB" smtClean="0">
                <a:solidFill>
                  <a:schemeClr val="bg1"/>
                </a:solidFill>
              </a:rPr>
              <a:pPr eaLnBrk="1" hangingPunct="1"/>
              <a:t>13</a:t>
            </a:fld>
            <a:endParaRPr lang="en-GB" smtClean="0">
              <a:solidFill>
                <a:schemeClr val="bg1"/>
              </a:solidFill>
            </a:endParaRPr>
          </a:p>
        </p:txBody>
      </p:sp>
    </p:spTree>
    <p:extLst>
      <p:ext uri="{BB962C8B-B14F-4D97-AF65-F5344CB8AC3E}">
        <p14:creationId xmlns:p14="http://schemas.microsoft.com/office/powerpoint/2010/main" val="3229270559"/>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smtClean="0"/>
              <a:t>Web accessibility: introduction (2)</a:t>
            </a:r>
          </a:p>
        </p:txBody>
      </p:sp>
      <p:sp>
        <p:nvSpPr>
          <p:cNvPr id="12291" name="Content Placeholder 2"/>
          <p:cNvSpPr>
            <a:spLocks noGrp="1"/>
          </p:cNvSpPr>
          <p:nvPr>
            <p:ph idx="1"/>
          </p:nvPr>
        </p:nvSpPr>
        <p:spPr/>
        <p:txBody>
          <a:bodyPr/>
          <a:lstStyle/>
          <a:p>
            <a:r>
              <a:rPr lang="en-GB" sz="2800" smtClean="0"/>
              <a:t>As the internet grew and access to computer networks widened, people other than scientists were able to access the Web and new professional figures, in charge of developing web pages, emerged. </a:t>
            </a:r>
          </a:p>
          <a:p>
            <a:r>
              <a:rPr lang="en-GB" sz="2800" smtClean="0"/>
              <a:t>The focus shifted a little from content towards presentation: web pages started to be more appealing and rich with graphics.</a:t>
            </a:r>
          </a:p>
          <a:p>
            <a:endParaRPr lang="en-GB" smtClean="0"/>
          </a:p>
        </p:txBody>
      </p:sp>
      <p:sp>
        <p:nvSpPr>
          <p:cNvPr id="12292"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A003740-DAA2-4DD1-8568-354BBE77D6B5}" type="slidenum">
              <a:rPr lang="en-GB" smtClean="0">
                <a:solidFill>
                  <a:schemeClr val="bg1"/>
                </a:solidFill>
              </a:rPr>
              <a:pPr eaLnBrk="1" hangingPunct="1"/>
              <a:t>14</a:t>
            </a:fld>
            <a:endParaRPr lang="en-GB" smtClean="0">
              <a:solidFill>
                <a:schemeClr val="bg1"/>
              </a:solidFill>
            </a:endParaRPr>
          </a:p>
        </p:txBody>
      </p:sp>
    </p:spTree>
    <p:extLst>
      <p:ext uri="{BB962C8B-B14F-4D97-AF65-F5344CB8AC3E}">
        <p14:creationId xmlns:p14="http://schemas.microsoft.com/office/powerpoint/2010/main" val="3010198828"/>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Focus on content vs. focus on presentation</a:t>
            </a:r>
            <a:br>
              <a:rPr lang="en-GB" dirty="0" smtClean="0"/>
            </a:br>
            <a:endParaRPr lang="en-GB" dirty="0"/>
          </a:p>
        </p:txBody>
      </p:sp>
      <p:sp>
        <p:nvSpPr>
          <p:cNvPr id="13316" name="Slide Number Placeholder 3"/>
          <p:cNvSpPr>
            <a:spLocks noGrp="1"/>
          </p:cNvSpPr>
          <p:nvPr>
            <p:ph type="sldNum" sz="quarter" idx="4294967295"/>
          </p:nvPr>
        </p:nvSpPr>
        <p:spPr>
          <a:xfrm>
            <a:off x="70104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D921689-03B5-4194-B5B6-3F3548A53E93}" type="slidenum">
              <a:rPr lang="en-GB" smtClean="0">
                <a:solidFill>
                  <a:schemeClr val="bg1"/>
                </a:solidFill>
              </a:rPr>
              <a:pPr eaLnBrk="1" hangingPunct="1"/>
              <a:t>15</a:t>
            </a:fld>
            <a:endParaRPr lang="en-GB" smtClean="0">
              <a:solidFill>
                <a:schemeClr val="bg1"/>
              </a:solidFill>
            </a:endParaRPr>
          </a:p>
        </p:txBody>
      </p:sp>
      <p:pic>
        <p:nvPicPr>
          <p:cNvPr id="13318" name="Picture 3" descr="bitofhistory-html-gr-fla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502" y="1340768"/>
            <a:ext cx="7884938" cy="426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2920980"/>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5"/>
          <p:cNvSpPr>
            <a:spLocks noGrp="1"/>
          </p:cNvSpPr>
          <p:nvPr>
            <p:ph type="title"/>
          </p:nvPr>
        </p:nvSpPr>
        <p:spPr/>
        <p:txBody>
          <a:bodyPr/>
          <a:lstStyle/>
          <a:p>
            <a:r>
              <a:rPr lang="en-GB" smtClean="0"/>
              <a:t>Improving presentation with HTML 4.x </a:t>
            </a:r>
          </a:p>
        </p:txBody>
      </p:sp>
      <p:sp>
        <p:nvSpPr>
          <p:cNvPr id="14339" name="Content Placeholder 6"/>
          <p:cNvSpPr>
            <a:spLocks noGrp="1"/>
          </p:cNvSpPr>
          <p:nvPr>
            <p:ph idx="1"/>
          </p:nvPr>
        </p:nvSpPr>
        <p:spPr/>
        <p:txBody>
          <a:bodyPr/>
          <a:lstStyle/>
          <a:p>
            <a:r>
              <a:rPr lang="en-GB" sz="2400" smtClean="0"/>
              <a:t>Widespread techniques include:</a:t>
            </a:r>
          </a:p>
          <a:p>
            <a:pPr lvl="1"/>
            <a:r>
              <a:rPr lang="en-GB" sz="2000" smtClean="0"/>
              <a:t>Proprietary, non-standard and browser-specific extensions to the HTML standard, for adding formatting properties (e.g. the tags &lt;wbr&gt; and &lt;nobr&gt;)</a:t>
            </a:r>
          </a:p>
          <a:p>
            <a:pPr lvl="1"/>
            <a:r>
              <a:rPr lang="en-GB" sz="2000" smtClean="0"/>
              <a:t>Using images (with a wider font selection) for rendering text to replace plain text on the page</a:t>
            </a:r>
          </a:p>
          <a:p>
            <a:pPr lvl="1"/>
            <a:r>
              <a:rPr lang="en-GB" sz="2000" smtClean="0"/>
              <a:t>Using images to create graphical elements for presentation, such as ‘fancy’ borders around the page</a:t>
            </a:r>
          </a:p>
          <a:p>
            <a:pPr lvl="1"/>
            <a:r>
              <a:rPr lang="en-GB" sz="2000" smtClean="0"/>
              <a:t>Using data tables for page layout structures, often with blank images to control the white space</a:t>
            </a:r>
          </a:p>
          <a:p>
            <a:pPr lvl="1"/>
            <a:r>
              <a:rPr lang="en-GB" sz="2000" smtClean="0"/>
              <a:t>Using plugins or scripting to produce additional effects not provided by HTML</a:t>
            </a:r>
          </a:p>
          <a:p>
            <a:pPr lvl="1"/>
            <a:endParaRPr lang="en-GB" smtClean="0"/>
          </a:p>
          <a:p>
            <a:endParaRPr lang="en-GB" smtClean="0"/>
          </a:p>
        </p:txBody>
      </p:sp>
      <p:sp>
        <p:nvSpPr>
          <p:cNvPr id="14340" name="Slide Number Placeholder 4"/>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E57411A-70A3-49BD-94D1-9EC743BA3A89}" type="slidenum">
              <a:rPr lang="en-GB" smtClean="0">
                <a:solidFill>
                  <a:schemeClr val="bg1"/>
                </a:solidFill>
              </a:rPr>
              <a:pPr eaLnBrk="1" hangingPunct="1"/>
              <a:t>16</a:t>
            </a:fld>
            <a:endParaRPr lang="en-GB" smtClean="0">
              <a:solidFill>
                <a:schemeClr val="bg1"/>
              </a:solidFill>
            </a:endParaRPr>
          </a:p>
        </p:txBody>
      </p:sp>
    </p:spTree>
    <p:extLst>
      <p:ext uri="{BB962C8B-B14F-4D97-AF65-F5344CB8AC3E}">
        <p14:creationId xmlns:p14="http://schemas.microsoft.com/office/powerpoint/2010/main" val="918933988"/>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mtClean="0"/>
              <a:t>Consequences (some examples)</a:t>
            </a:r>
          </a:p>
        </p:txBody>
      </p:sp>
      <p:sp>
        <p:nvSpPr>
          <p:cNvPr id="15363" name="Content Placeholder 2"/>
          <p:cNvSpPr>
            <a:spLocks noGrp="1"/>
          </p:cNvSpPr>
          <p:nvPr>
            <p:ph idx="1"/>
          </p:nvPr>
        </p:nvSpPr>
        <p:spPr/>
        <p:txBody>
          <a:bodyPr/>
          <a:lstStyle/>
          <a:p>
            <a:r>
              <a:rPr lang="en-GB" sz="2400" smtClean="0"/>
              <a:t>Inconsistencies amongst browsers: due to the use of proprietary tags, different browsers could be showing the content quite differently</a:t>
            </a:r>
          </a:p>
          <a:p>
            <a:r>
              <a:rPr lang="en-GB" sz="2400" smtClean="0"/>
              <a:t>Accessibility was strongly affected by the unexpected use of HTML tags. HTML tags carry a semantic meaning: &lt;h1&gt; for example, refers to a page heading, and should not be used just to make text bigger. </a:t>
            </a:r>
          </a:p>
          <a:p>
            <a:r>
              <a:rPr lang="en-GB" sz="2400" smtClean="0"/>
              <a:t>Using tables for layout, or images for borders, was overloading the tags with functions that they didn’t originally have.</a:t>
            </a:r>
          </a:p>
          <a:p>
            <a:endParaRPr lang="en-GB" smtClean="0"/>
          </a:p>
        </p:txBody>
      </p:sp>
      <p:sp>
        <p:nvSpPr>
          <p:cNvPr id="15364"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79C7620-BD1D-49AB-B2B1-0A054D97E978}" type="slidenum">
              <a:rPr lang="en-GB" smtClean="0">
                <a:solidFill>
                  <a:schemeClr val="bg1"/>
                </a:solidFill>
              </a:rPr>
              <a:pPr eaLnBrk="1" hangingPunct="1"/>
              <a:t>17</a:t>
            </a:fld>
            <a:endParaRPr lang="en-GB" smtClean="0">
              <a:solidFill>
                <a:schemeClr val="bg1"/>
              </a:solidFill>
            </a:endParaRPr>
          </a:p>
        </p:txBody>
      </p:sp>
    </p:spTree>
    <p:extLst>
      <p:ext uri="{BB962C8B-B14F-4D97-AF65-F5344CB8AC3E}">
        <p14:creationId xmlns:p14="http://schemas.microsoft.com/office/powerpoint/2010/main" val="3122305116"/>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smtClean="0"/>
              <a:t>Disabilities that can affect web access (non-exaustive list)</a:t>
            </a:r>
          </a:p>
        </p:txBody>
      </p:sp>
      <p:sp>
        <p:nvSpPr>
          <p:cNvPr id="16387" name="Content Placeholder 2"/>
          <p:cNvSpPr>
            <a:spLocks noGrp="1"/>
          </p:cNvSpPr>
          <p:nvPr>
            <p:ph idx="1"/>
          </p:nvPr>
        </p:nvSpPr>
        <p:spPr/>
        <p:txBody>
          <a:bodyPr/>
          <a:lstStyle/>
          <a:p>
            <a:r>
              <a:rPr lang="en-GB" sz="2400" smtClean="0"/>
              <a:t>Hearing disabilities (people who are deaf, hard of hearing, or hearing impaired)</a:t>
            </a:r>
          </a:p>
          <a:p>
            <a:r>
              <a:rPr lang="en-GB" sz="2400" smtClean="0"/>
              <a:t>Visual disabilities (people who are blind, colour-blind or visually impaired)</a:t>
            </a:r>
          </a:p>
          <a:p>
            <a:r>
              <a:rPr lang="en-GB" sz="2400" smtClean="0"/>
              <a:t>Mobility disabilities (people who are physically disabled or with impaired motor skills) </a:t>
            </a:r>
          </a:p>
          <a:p>
            <a:r>
              <a:rPr lang="en-GB" sz="2400" smtClean="0"/>
              <a:t>Learning disabilities (such as people with dyslexia).</a:t>
            </a:r>
          </a:p>
          <a:p>
            <a:r>
              <a:rPr lang="en-GB" sz="2400" smtClean="0"/>
              <a:t>It has been estimated that between 15% and 30% of world population, </a:t>
            </a:r>
            <a:r>
              <a:rPr lang="en-GB" sz="2800" u="sng" smtClean="0"/>
              <a:t>and almost 10% of internet users, has some kind of disability</a:t>
            </a:r>
            <a:endParaRPr lang="en-GB" sz="2400" u="sng" smtClean="0"/>
          </a:p>
        </p:txBody>
      </p:sp>
      <p:sp>
        <p:nvSpPr>
          <p:cNvPr id="16388"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2339459-0AA5-4C77-BDFB-EC5528FF0419}" type="slidenum">
              <a:rPr lang="en-GB" smtClean="0">
                <a:solidFill>
                  <a:schemeClr val="bg1"/>
                </a:solidFill>
              </a:rPr>
              <a:pPr eaLnBrk="1" hangingPunct="1"/>
              <a:t>18</a:t>
            </a:fld>
            <a:endParaRPr lang="en-GB" smtClean="0">
              <a:solidFill>
                <a:schemeClr val="bg1"/>
              </a:solidFill>
            </a:endParaRPr>
          </a:p>
        </p:txBody>
      </p:sp>
    </p:spTree>
    <p:extLst>
      <p:ext uri="{BB962C8B-B14F-4D97-AF65-F5344CB8AC3E}">
        <p14:creationId xmlns:p14="http://schemas.microsoft.com/office/powerpoint/2010/main" val="3185487159"/>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mtClean="0"/>
              <a:t>That was wrong!</a:t>
            </a:r>
          </a:p>
        </p:txBody>
      </p:sp>
      <p:sp>
        <p:nvSpPr>
          <p:cNvPr id="17411" name="Content Placeholder 2"/>
          <p:cNvSpPr>
            <a:spLocks noGrp="1"/>
          </p:cNvSpPr>
          <p:nvPr>
            <p:ph idx="1"/>
          </p:nvPr>
        </p:nvSpPr>
        <p:spPr/>
        <p:txBody>
          <a:bodyPr/>
          <a:lstStyle/>
          <a:p>
            <a:r>
              <a:rPr lang="en-GB" sz="2800" dirty="0" smtClean="0"/>
              <a:t>A series of “magic numbers” - numbers that appeared by </a:t>
            </a:r>
            <a:r>
              <a:rPr lang="en-GB" sz="2800" dirty="0"/>
              <a:t>“magic” - were used in the previous </a:t>
            </a:r>
            <a:r>
              <a:rPr lang="en-GB" sz="2800" dirty="0" smtClean="0"/>
              <a:t>slide </a:t>
            </a:r>
          </a:p>
          <a:p>
            <a:r>
              <a:rPr lang="en-GB" sz="2800" dirty="0" smtClean="0"/>
              <a:t>Never forget to include appropriate references and support your statements with relevant quotes</a:t>
            </a:r>
          </a:p>
          <a:p>
            <a:r>
              <a:rPr lang="en-GB" sz="2800" dirty="0" smtClean="0"/>
              <a:t>Thatcher, J., Waddell, C., Henry, S., </a:t>
            </a:r>
            <a:r>
              <a:rPr lang="en-GB" sz="2800" dirty="0" err="1" smtClean="0"/>
              <a:t>Swierenga</a:t>
            </a:r>
            <a:r>
              <a:rPr lang="en-GB" sz="2800" dirty="0" smtClean="0"/>
              <a:t>, S., Urban, M., Burks, M. and </a:t>
            </a:r>
            <a:r>
              <a:rPr lang="en-GB" sz="2800" dirty="0" err="1" smtClean="0"/>
              <a:t>Bohman</a:t>
            </a:r>
            <a:r>
              <a:rPr lang="en-GB" sz="2800" dirty="0" smtClean="0"/>
              <a:t>, P. (2003) </a:t>
            </a:r>
            <a:r>
              <a:rPr lang="en-GB" sz="2800" i="1" dirty="0" smtClean="0"/>
              <a:t>Constructing Accessible Websites</a:t>
            </a:r>
            <a:r>
              <a:rPr lang="en-GB" sz="2800" dirty="0" smtClean="0"/>
              <a:t>, </a:t>
            </a:r>
            <a:r>
              <a:rPr lang="en-GB" sz="2800" dirty="0" err="1" smtClean="0"/>
              <a:t>Apress</a:t>
            </a:r>
            <a:r>
              <a:rPr lang="en-GB" sz="2800" dirty="0" smtClean="0"/>
              <a:t>, chapter 1.</a:t>
            </a:r>
          </a:p>
          <a:p>
            <a:endParaRPr lang="en-GB" dirty="0" smtClean="0"/>
          </a:p>
        </p:txBody>
      </p:sp>
      <p:sp>
        <p:nvSpPr>
          <p:cNvPr id="17412"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B2228ED-E94A-4B4B-940B-9C63370DD127}" type="slidenum">
              <a:rPr lang="en-GB" smtClean="0">
                <a:solidFill>
                  <a:schemeClr val="bg1"/>
                </a:solidFill>
              </a:rPr>
              <a:pPr eaLnBrk="1" hangingPunct="1"/>
              <a:t>19</a:t>
            </a:fld>
            <a:endParaRPr lang="en-GB" smtClean="0">
              <a:solidFill>
                <a:schemeClr val="bg1"/>
              </a:solidFill>
            </a:endParaRPr>
          </a:p>
        </p:txBody>
      </p:sp>
    </p:spTree>
    <p:extLst>
      <p:ext uri="{BB962C8B-B14F-4D97-AF65-F5344CB8AC3E}">
        <p14:creationId xmlns:p14="http://schemas.microsoft.com/office/powerpoint/2010/main" val="890160415"/>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Lecture content</a:t>
            </a:r>
          </a:p>
        </p:txBody>
      </p:sp>
      <p:sp>
        <p:nvSpPr>
          <p:cNvPr id="3" name="Content Placeholder 2"/>
          <p:cNvSpPr>
            <a:spLocks noGrp="1"/>
          </p:cNvSpPr>
          <p:nvPr>
            <p:ph idx="1"/>
          </p:nvPr>
        </p:nvSpPr>
        <p:spPr/>
        <p:txBody>
          <a:bodyPr/>
          <a:lstStyle/>
          <a:p>
            <a:r>
              <a:rPr lang="en-GB" dirty="0" smtClean="0"/>
              <a:t>Introduction to accessibility</a:t>
            </a:r>
            <a:endParaRPr lang="en-GB" dirty="0"/>
          </a:p>
          <a:p>
            <a:r>
              <a:rPr lang="en-GB" dirty="0" smtClean="0"/>
              <a:t>Web accessibility</a:t>
            </a:r>
            <a:endParaRPr lang="en-GB" dirty="0"/>
          </a:p>
          <a:p>
            <a:r>
              <a:rPr lang="en-GB" dirty="0"/>
              <a:t>The </a:t>
            </a:r>
            <a:r>
              <a:rPr lang="en-GB" dirty="0" smtClean="0"/>
              <a:t>WCAG </a:t>
            </a:r>
            <a:r>
              <a:rPr lang="en-GB" dirty="0"/>
              <a:t>initiative</a:t>
            </a:r>
          </a:p>
          <a:p>
            <a:r>
              <a:rPr lang="en-GB" dirty="0"/>
              <a:t>Examples</a:t>
            </a:r>
          </a:p>
          <a:p>
            <a:endParaRPr lang="en-GB" dirty="0"/>
          </a:p>
        </p:txBody>
      </p:sp>
      <p:sp>
        <p:nvSpPr>
          <p:cNvPr id="4" name="Footer Placeholder 3"/>
          <p:cNvSpPr>
            <a:spLocks noGrp="1"/>
          </p:cNvSpPr>
          <p:nvPr>
            <p:ph type="ftr" sz="quarter" idx="3"/>
          </p:nvPr>
        </p:nvSpPr>
        <p:spPr/>
        <p:txBody>
          <a:bodyPr/>
          <a:lstStyle/>
          <a:p>
            <a:pPr>
              <a:defRPr/>
            </a:pPr>
            <a:fld id="{677EE38E-06B4-4288-AE14-0856F7A8522C}" type="slidenum">
              <a:rPr lang="en-GB" smtClean="0"/>
              <a:pPr>
                <a:defRPr/>
              </a:pPr>
              <a:t>2</a:t>
            </a:fld>
            <a:endParaRPr lang="en-GB" smtClean="0"/>
          </a:p>
          <a:p>
            <a:pPr>
              <a:defRPr/>
            </a:pPr>
            <a:endParaRPr lang="en-GB" dirty="0"/>
          </a:p>
        </p:txBody>
      </p:sp>
    </p:spTree>
    <p:extLst>
      <p:ext uri="{BB962C8B-B14F-4D97-AF65-F5344CB8AC3E}">
        <p14:creationId xmlns:p14="http://schemas.microsoft.com/office/powerpoint/2010/main" val="21287329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smtClean="0"/>
              <a:t>Why web accessibility is so important</a:t>
            </a:r>
          </a:p>
        </p:txBody>
      </p:sp>
      <p:sp>
        <p:nvSpPr>
          <p:cNvPr id="18435" name="Content Placeholder 2"/>
          <p:cNvSpPr>
            <a:spLocks noGrp="1"/>
          </p:cNvSpPr>
          <p:nvPr>
            <p:ph idx="1"/>
          </p:nvPr>
        </p:nvSpPr>
        <p:spPr/>
        <p:txBody>
          <a:bodyPr/>
          <a:lstStyle/>
          <a:p>
            <a:r>
              <a:rPr lang="en-GB" smtClean="0"/>
              <a:t>As the Web displaces more traditional information sources and becomes a key resource for information, commerce, entertainment, distance learning, job searching and government services, it becomes more important that everyone has access to it.</a:t>
            </a:r>
          </a:p>
          <a:p>
            <a:endParaRPr lang="en-GB" smtClean="0"/>
          </a:p>
        </p:txBody>
      </p:sp>
      <p:sp>
        <p:nvSpPr>
          <p:cNvPr id="18436"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46635C3-0967-434C-B36A-40AAC0AC4248}" type="slidenum">
              <a:rPr lang="en-GB" smtClean="0">
                <a:solidFill>
                  <a:schemeClr val="bg1"/>
                </a:solidFill>
              </a:rPr>
              <a:pPr eaLnBrk="1" hangingPunct="1"/>
              <a:t>20</a:t>
            </a:fld>
            <a:endParaRPr lang="en-GB" smtClean="0">
              <a:solidFill>
                <a:schemeClr val="bg1"/>
              </a:solidFill>
            </a:endParaRPr>
          </a:p>
        </p:txBody>
      </p:sp>
    </p:spTree>
    <p:extLst>
      <p:ext uri="{BB962C8B-B14F-4D97-AF65-F5344CB8AC3E}">
        <p14:creationId xmlns:p14="http://schemas.microsoft.com/office/powerpoint/2010/main" val="2269420"/>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smtClean="0"/>
              <a:t>Making the web accessible</a:t>
            </a:r>
          </a:p>
        </p:txBody>
      </p:sp>
      <p:sp>
        <p:nvSpPr>
          <p:cNvPr id="19459" name="Content Placeholder 2"/>
          <p:cNvSpPr>
            <a:spLocks noGrp="1"/>
          </p:cNvSpPr>
          <p:nvPr>
            <p:ph idx="1"/>
          </p:nvPr>
        </p:nvSpPr>
        <p:spPr/>
        <p:txBody>
          <a:bodyPr/>
          <a:lstStyle/>
          <a:p>
            <a:r>
              <a:rPr lang="en-GB" sz="2400" u="sng" smtClean="0"/>
              <a:t>Accessible websites and Web applications, where people with disabilities can perceive, understand, navigate, and interact</a:t>
            </a:r>
          </a:p>
          <a:p>
            <a:r>
              <a:rPr lang="en-GB" sz="2400" smtClean="0"/>
              <a:t>Accessible user-agents, such as Web browsers and Web applications in general (such as rich media players), that can be used effectively by people with disabilities, and that work well with assistive technologies that some people with disabilities use to access the Web</a:t>
            </a:r>
          </a:p>
          <a:p>
            <a:r>
              <a:rPr lang="en-GB" sz="2400" smtClean="0"/>
              <a:t>Accessible Web authoring tools, which support the production of accessible Web content and websites, and that can be used effectively by people with disabilities.</a:t>
            </a:r>
          </a:p>
          <a:p>
            <a:endParaRPr lang="en-GB" smtClean="0"/>
          </a:p>
        </p:txBody>
      </p:sp>
      <p:sp>
        <p:nvSpPr>
          <p:cNvPr id="19460"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4F4C2E3-A1A3-4099-B41F-AABEDAD6BC7A}" type="slidenum">
              <a:rPr lang="en-GB" smtClean="0">
                <a:solidFill>
                  <a:schemeClr val="bg1"/>
                </a:solidFill>
              </a:rPr>
              <a:pPr eaLnBrk="1" hangingPunct="1"/>
              <a:t>21</a:t>
            </a:fld>
            <a:endParaRPr lang="en-GB" smtClean="0">
              <a:solidFill>
                <a:schemeClr val="bg1"/>
              </a:solidFill>
            </a:endParaRPr>
          </a:p>
        </p:txBody>
      </p:sp>
    </p:spTree>
    <p:extLst>
      <p:ext uri="{BB962C8B-B14F-4D97-AF65-F5344CB8AC3E}">
        <p14:creationId xmlns:p14="http://schemas.microsoft.com/office/powerpoint/2010/main" val="811621969"/>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WCAG </a:t>
            </a:r>
            <a:r>
              <a:rPr lang="en-GB" dirty="0" smtClean="0"/>
              <a:t>initiative</a:t>
            </a:r>
            <a:endParaRPr lang="en-GB" dirty="0"/>
          </a:p>
        </p:txBody>
      </p:sp>
      <p:sp>
        <p:nvSpPr>
          <p:cNvPr id="3" name="Content Placeholder 2"/>
          <p:cNvSpPr>
            <a:spLocks noGrp="1"/>
          </p:cNvSpPr>
          <p:nvPr>
            <p:ph idx="1"/>
          </p:nvPr>
        </p:nvSpPr>
        <p:spPr/>
        <p:txBody>
          <a:bodyPr/>
          <a:lstStyle/>
          <a:p>
            <a:endParaRPr lang="en-GB"/>
          </a:p>
        </p:txBody>
      </p:sp>
      <p:sp>
        <p:nvSpPr>
          <p:cNvPr id="4" name="Footer Placeholder 3"/>
          <p:cNvSpPr>
            <a:spLocks noGrp="1"/>
          </p:cNvSpPr>
          <p:nvPr>
            <p:ph type="ftr" sz="quarter" idx="3"/>
          </p:nvPr>
        </p:nvSpPr>
        <p:spPr/>
        <p:txBody>
          <a:bodyPr/>
          <a:lstStyle/>
          <a:p>
            <a:pPr>
              <a:defRPr/>
            </a:pPr>
            <a:fld id="{677EE38E-06B4-4288-AE14-0856F7A8522C}" type="slidenum">
              <a:rPr lang="en-GB" smtClean="0"/>
              <a:pPr>
                <a:defRPr/>
              </a:pPr>
              <a:t>22</a:t>
            </a:fld>
            <a:endParaRPr lang="en-GB" smtClean="0"/>
          </a:p>
          <a:p>
            <a:pPr>
              <a:defRPr/>
            </a:pPr>
            <a:endParaRPr lang="en-GB" dirty="0"/>
          </a:p>
        </p:txBody>
      </p:sp>
    </p:spTree>
    <p:extLst>
      <p:ext uri="{BB962C8B-B14F-4D97-AF65-F5344CB8AC3E}">
        <p14:creationId xmlns:p14="http://schemas.microsoft.com/office/powerpoint/2010/main" val="40401660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dirty="0" smtClean="0"/>
              <a:t>WCAG guidelines</a:t>
            </a:r>
          </a:p>
        </p:txBody>
      </p:sp>
      <p:sp>
        <p:nvSpPr>
          <p:cNvPr id="20483" name="Content Placeholder 2"/>
          <p:cNvSpPr>
            <a:spLocks noGrp="1"/>
          </p:cNvSpPr>
          <p:nvPr>
            <p:ph idx="1"/>
          </p:nvPr>
        </p:nvSpPr>
        <p:spPr/>
        <p:txBody>
          <a:bodyPr/>
          <a:lstStyle/>
          <a:p>
            <a:r>
              <a:rPr lang="en-GB" dirty="0" smtClean="0"/>
              <a:t>The Web Content Accessibility Guidelines have been compiled by the Web Accessibility Initiative project (WAI - W3C) to explain how to make web content accessible</a:t>
            </a:r>
          </a:p>
        </p:txBody>
      </p:sp>
      <p:sp>
        <p:nvSpPr>
          <p:cNvPr id="20484"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7ABBF5F-B97E-4E37-ABD2-F8D3E3FD1223}" type="slidenum">
              <a:rPr lang="en-GB" smtClean="0">
                <a:solidFill>
                  <a:schemeClr val="bg1"/>
                </a:solidFill>
              </a:rPr>
              <a:pPr eaLnBrk="1" hangingPunct="1"/>
              <a:t>23</a:t>
            </a:fld>
            <a:endParaRPr lang="en-GB" smtClean="0">
              <a:solidFill>
                <a:schemeClr val="bg1"/>
              </a:solidFill>
            </a:endParaRPr>
          </a:p>
        </p:txBody>
      </p:sp>
    </p:spTree>
    <p:extLst>
      <p:ext uri="{BB962C8B-B14F-4D97-AF65-F5344CB8AC3E}">
        <p14:creationId xmlns:p14="http://schemas.microsoft.com/office/powerpoint/2010/main" val="1513233324"/>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dirty="0" smtClean="0"/>
              <a:t>WCAG guidelines: #1</a:t>
            </a:r>
          </a:p>
        </p:txBody>
      </p:sp>
      <p:sp>
        <p:nvSpPr>
          <p:cNvPr id="21507" name="Content Placeholder 2"/>
          <p:cNvSpPr>
            <a:spLocks noGrp="1"/>
          </p:cNvSpPr>
          <p:nvPr>
            <p:ph idx="1"/>
          </p:nvPr>
        </p:nvSpPr>
        <p:spPr/>
        <p:txBody>
          <a:bodyPr/>
          <a:lstStyle/>
          <a:p>
            <a:r>
              <a:rPr lang="en-GB" smtClean="0"/>
              <a:t>Provide equivalent alternatives to auditory and visual content.</a:t>
            </a:r>
          </a:p>
        </p:txBody>
      </p:sp>
      <p:sp>
        <p:nvSpPr>
          <p:cNvPr id="21508"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AA4F453-0690-4DA5-9CD2-99E08C35F252}" type="slidenum">
              <a:rPr lang="en-GB" smtClean="0">
                <a:solidFill>
                  <a:schemeClr val="bg1"/>
                </a:solidFill>
              </a:rPr>
              <a:pPr eaLnBrk="1" hangingPunct="1"/>
              <a:t>24</a:t>
            </a:fld>
            <a:endParaRPr lang="en-GB" smtClean="0">
              <a:solidFill>
                <a:schemeClr val="bg1"/>
              </a:solidFill>
            </a:endParaRPr>
          </a:p>
        </p:txBody>
      </p:sp>
    </p:spTree>
    <p:extLst>
      <p:ext uri="{BB962C8B-B14F-4D97-AF65-F5344CB8AC3E}">
        <p14:creationId xmlns:p14="http://schemas.microsoft.com/office/powerpoint/2010/main" val="705130415"/>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smtClean="0"/>
              <a:t>WCAG guidelines: #2</a:t>
            </a:r>
          </a:p>
        </p:txBody>
      </p:sp>
      <p:sp>
        <p:nvSpPr>
          <p:cNvPr id="22531" name="Content Placeholder 2"/>
          <p:cNvSpPr>
            <a:spLocks noGrp="1"/>
          </p:cNvSpPr>
          <p:nvPr>
            <p:ph idx="1"/>
          </p:nvPr>
        </p:nvSpPr>
        <p:spPr/>
        <p:txBody>
          <a:bodyPr/>
          <a:lstStyle/>
          <a:p>
            <a:r>
              <a:rPr lang="en-GB" smtClean="0"/>
              <a:t>Don't rely on color alone</a:t>
            </a:r>
          </a:p>
        </p:txBody>
      </p:sp>
      <p:sp>
        <p:nvSpPr>
          <p:cNvPr id="22532"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04B9FCC-DF95-484E-9684-BB406A41F879}" type="slidenum">
              <a:rPr lang="en-GB" smtClean="0">
                <a:solidFill>
                  <a:schemeClr val="bg1"/>
                </a:solidFill>
              </a:rPr>
              <a:pPr eaLnBrk="1" hangingPunct="1"/>
              <a:t>25</a:t>
            </a:fld>
            <a:endParaRPr lang="en-GB" smtClean="0">
              <a:solidFill>
                <a:schemeClr val="bg1"/>
              </a:solidFill>
            </a:endParaRPr>
          </a:p>
        </p:txBody>
      </p:sp>
    </p:spTree>
    <p:extLst>
      <p:ext uri="{BB962C8B-B14F-4D97-AF65-F5344CB8AC3E}">
        <p14:creationId xmlns:p14="http://schemas.microsoft.com/office/powerpoint/2010/main" val="85289644"/>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GB" dirty="0" smtClean="0"/>
              <a:t>WCAG guidelines: #3</a:t>
            </a:r>
          </a:p>
        </p:txBody>
      </p:sp>
      <p:sp>
        <p:nvSpPr>
          <p:cNvPr id="23555" name="Content Placeholder 2"/>
          <p:cNvSpPr>
            <a:spLocks noGrp="1"/>
          </p:cNvSpPr>
          <p:nvPr>
            <p:ph idx="1"/>
          </p:nvPr>
        </p:nvSpPr>
        <p:spPr/>
        <p:txBody>
          <a:bodyPr/>
          <a:lstStyle/>
          <a:p>
            <a:r>
              <a:rPr lang="en-GB" smtClean="0"/>
              <a:t>Use markup and style sheets and do so properly</a:t>
            </a:r>
          </a:p>
        </p:txBody>
      </p:sp>
      <p:sp>
        <p:nvSpPr>
          <p:cNvPr id="23556"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FD10BD3-82A3-489D-9B6B-97D2CC576E33}" type="slidenum">
              <a:rPr lang="en-GB" smtClean="0">
                <a:solidFill>
                  <a:schemeClr val="bg1"/>
                </a:solidFill>
              </a:rPr>
              <a:pPr eaLnBrk="1" hangingPunct="1"/>
              <a:t>26</a:t>
            </a:fld>
            <a:endParaRPr lang="en-GB" smtClean="0">
              <a:solidFill>
                <a:schemeClr val="bg1"/>
              </a:solidFill>
            </a:endParaRPr>
          </a:p>
        </p:txBody>
      </p:sp>
    </p:spTree>
    <p:extLst>
      <p:ext uri="{BB962C8B-B14F-4D97-AF65-F5344CB8AC3E}">
        <p14:creationId xmlns:p14="http://schemas.microsoft.com/office/powerpoint/2010/main" val="1894041798"/>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dirty="0" smtClean="0"/>
              <a:t>WCAG guidelines: #4</a:t>
            </a:r>
          </a:p>
        </p:txBody>
      </p:sp>
      <p:sp>
        <p:nvSpPr>
          <p:cNvPr id="24579" name="Content Placeholder 2"/>
          <p:cNvSpPr>
            <a:spLocks noGrp="1"/>
          </p:cNvSpPr>
          <p:nvPr>
            <p:ph idx="1"/>
          </p:nvPr>
        </p:nvSpPr>
        <p:spPr/>
        <p:txBody>
          <a:bodyPr/>
          <a:lstStyle/>
          <a:p>
            <a:r>
              <a:rPr lang="en-GB" smtClean="0"/>
              <a:t>Clarify natural language usage</a:t>
            </a:r>
          </a:p>
        </p:txBody>
      </p:sp>
      <p:sp>
        <p:nvSpPr>
          <p:cNvPr id="24580"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1253F67-1230-4015-9451-300C4948DFB9}" type="slidenum">
              <a:rPr lang="en-GB" smtClean="0">
                <a:solidFill>
                  <a:schemeClr val="bg1"/>
                </a:solidFill>
              </a:rPr>
              <a:pPr eaLnBrk="1" hangingPunct="1"/>
              <a:t>27</a:t>
            </a:fld>
            <a:endParaRPr lang="en-GB" smtClean="0">
              <a:solidFill>
                <a:schemeClr val="bg1"/>
              </a:solidFill>
            </a:endParaRPr>
          </a:p>
        </p:txBody>
      </p:sp>
    </p:spTree>
    <p:extLst>
      <p:ext uri="{BB962C8B-B14F-4D97-AF65-F5344CB8AC3E}">
        <p14:creationId xmlns:p14="http://schemas.microsoft.com/office/powerpoint/2010/main" val="204051283"/>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dirty="0" smtClean="0"/>
              <a:t>WCAG guidelines: #5</a:t>
            </a:r>
          </a:p>
        </p:txBody>
      </p:sp>
      <p:sp>
        <p:nvSpPr>
          <p:cNvPr id="25603" name="Content Placeholder 2"/>
          <p:cNvSpPr>
            <a:spLocks noGrp="1"/>
          </p:cNvSpPr>
          <p:nvPr>
            <p:ph idx="1"/>
          </p:nvPr>
        </p:nvSpPr>
        <p:spPr/>
        <p:txBody>
          <a:bodyPr/>
          <a:lstStyle/>
          <a:p>
            <a:r>
              <a:rPr lang="en-GB" dirty="0" smtClean="0"/>
              <a:t>Create tables that transform gracefully</a:t>
            </a:r>
          </a:p>
        </p:txBody>
      </p:sp>
      <p:sp>
        <p:nvSpPr>
          <p:cNvPr id="25604"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3A42CB3-8275-4A60-BC99-F9A4886A257A}" type="slidenum">
              <a:rPr lang="en-GB" smtClean="0">
                <a:solidFill>
                  <a:schemeClr val="bg1"/>
                </a:solidFill>
              </a:rPr>
              <a:pPr eaLnBrk="1" hangingPunct="1"/>
              <a:t>28</a:t>
            </a:fld>
            <a:endParaRPr lang="en-GB" smtClean="0">
              <a:solidFill>
                <a:schemeClr val="bg1"/>
              </a:solidFill>
            </a:endParaRPr>
          </a:p>
        </p:txBody>
      </p:sp>
    </p:spTree>
    <p:extLst>
      <p:ext uri="{BB962C8B-B14F-4D97-AF65-F5344CB8AC3E}">
        <p14:creationId xmlns:p14="http://schemas.microsoft.com/office/powerpoint/2010/main" val="166888354"/>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dirty="0" smtClean="0"/>
              <a:t>WCAG guidelines: #6</a:t>
            </a:r>
          </a:p>
        </p:txBody>
      </p:sp>
      <p:sp>
        <p:nvSpPr>
          <p:cNvPr id="26627" name="Content Placeholder 2"/>
          <p:cNvSpPr>
            <a:spLocks noGrp="1"/>
          </p:cNvSpPr>
          <p:nvPr>
            <p:ph idx="1"/>
          </p:nvPr>
        </p:nvSpPr>
        <p:spPr/>
        <p:txBody>
          <a:bodyPr/>
          <a:lstStyle/>
          <a:p>
            <a:r>
              <a:rPr lang="en-GB" smtClean="0"/>
              <a:t>Ensure that pages featuring new technologies transform gracefully</a:t>
            </a:r>
          </a:p>
        </p:txBody>
      </p:sp>
      <p:sp>
        <p:nvSpPr>
          <p:cNvPr id="26628"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95E1705-2F62-4373-904D-E83C5FB1898B}" type="slidenum">
              <a:rPr lang="en-GB" smtClean="0">
                <a:solidFill>
                  <a:schemeClr val="bg1"/>
                </a:solidFill>
              </a:rPr>
              <a:pPr eaLnBrk="1" hangingPunct="1"/>
              <a:t>29</a:t>
            </a:fld>
            <a:endParaRPr lang="en-GB" smtClean="0">
              <a:solidFill>
                <a:schemeClr val="bg1"/>
              </a:solidFill>
            </a:endParaRPr>
          </a:p>
        </p:txBody>
      </p:sp>
    </p:spTree>
    <p:extLst>
      <p:ext uri="{BB962C8B-B14F-4D97-AF65-F5344CB8AC3E}">
        <p14:creationId xmlns:p14="http://schemas.microsoft.com/office/powerpoint/2010/main" val="2964012540"/>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Learning outcomes</a:t>
            </a:r>
          </a:p>
        </p:txBody>
      </p:sp>
      <p:sp>
        <p:nvSpPr>
          <p:cNvPr id="3" name="Content Placeholder 2"/>
          <p:cNvSpPr>
            <a:spLocks noGrp="1"/>
          </p:cNvSpPr>
          <p:nvPr>
            <p:ph idx="1"/>
          </p:nvPr>
        </p:nvSpPr>
        <p:spPr/>
        <p:txBody>
          <a:bodyPr/>
          <a:lstStyle/>
          <a:p>
            <a:r>
              <a:rPr lang="en-GB" dirty="0"/>
              <a:t>This week we will be working on:</a:t>
            </a:r>
          </a:p>
          <a:p>
            <a:pPr lvl="1"/>
            <a:r>
              <a:rPr lang="en-US" dirty="0"/>
              <a:t>LO2: Apply appropriate design and specification standards</a:t>
            </a:r>
            <a:endParaRPr lang="en-GB" dirty="0"/>
          </a:p>
          <a:p>
            <a:pPr lvl="1"/>
            <a:r>
              <a:rPr lang="en-US" dirty="0"/>
              <a:t>LO4: Effectively evaluate various systems and make appropriate design decisions</a:t>
            </a:r>
            <a:endParaRPr lang="en-GB" dirty="0"/>
          </a:p>
          <a:p>
            <a:endParaRPr lang="en-GB" dirty="0"/>
          </a:p>
        </p:txBody>
      </p:sp>
      <p:sp>
        <p:nvSpPr>
          <p:cNvPr id="4" name="Footer Placeholder 3"/>
          <p:cNvSpPr>
            <a:spLocks noGrp="1"/>
          </p:cNvSpPr>
          <p:nvPr>
            <p:ph type="ftr" sz="quarter" idx="3"/>
          </p:nvPr>
        </p:nvSpPr>
        <p:spPr/>
        <p:txBody>
          <a:bodyPr/>
          <a:lstStyle/>
          <a:p>
            <a:pPr>
              <a:defRPr/>
            </a:pPr>
            <a:fld id="{677EE38E-06B4-4288-AE14-0856F7A8522C}" type="slidenum">
              <a:rPr lang="en-GB" smtClean="0"/>
              <a:pPr>
                <a:defRPr/>
              </a:pPr>
              <a:t>3</a:t>
            </a:fld>
            <a:endParaRPr lang="en-GB" smtClean="0"/>
          </a:p>
          <a:p>
            <a:pPr>
              <a:defRPr/>
            </a:pPr>
            <a:endParaRPr lang="en-GB" dirty="0"/>
          </a:p>
        </p:txBody>
      </p:sp>
    </p:spTree>
    <p:extLst>
      <p:ext uri="{BB962C8B-B14F-4D97-AF65-F5344CB8AC3E}">
        <p14:creationId xmlns:p14="http://schemas.microsoft.com/office/powerpoint/2010/main" val="36912632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GB" dirty="0" smtClean="0"/>
              <a:t>WCAG guidelines: #7</a:t>
            </a:r>
          </a:p>
        </p:txBody>
      </p:sp>
      <p:sp>
        <p:nvSpPr>
          <p:cNvPr id="27651" name="Content Placeholder 2"/>
          <p:cNvSpPr>
            <a:spLocks noGrp="1"/>
          </p:cNvSpPr>
          <p:nvPr>
            <p:ph idx="1"/>
          </p:nvPr>
        </p:nvSpPr>
        <p:spPr/>
        <p:txBody>
          <a:bodyPr/>
          <a:lstStyle/>
          <a:p>
            <a:r>
              <a:rPr lang="en-GB" smtClean="0"/>
              <a:t>Ensure user control of time-sensitive content changes</a:t>
            </a:r>
          </a:p>
        </p:txBody>
      </p:sp>
      <p:sp>
        <p:nvSpPr>
          <p:cNvPr id="27652"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7EB5909-3BB4-4763-88AF-5DA2AE107285}" type="slidenum">
              <a:rPr lang="en-GB" smtClean="0">
                <a:solidFill>
                  <a:schemeClr val="bg1"/>
                </a:solidFill>
              </a:rPr>
              <a:pPr eaLnBrk="1" hangingPunct="1"/>
              <a:t>30</a:t>
            </a:fld>
            <a:endParaRPr lang="en-GB" smtClean="0">
              <a:solidFill>
                <a:schemeClr val="bg1"/>
              </a:solidFill>
            </a:endParaRPr>
          </a:p>
        </p:txBody>
      </p:sp>
    </p:spTree>
    <p:extLst>
      <p:ext uri="{BB962C8B-B14F-4D97-AF65-F5344CB8AC3E}">
        <p14:creationId xmlns:p14="http://schemas.microsoft.com/office/powerpoint/2010/main" val="2390557629"/>
      </p:ext>
    </p:extLst>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dirty="0" smtClean="0"/>
              <a:t>WCAG guidelines: #8</a:t>
            </a:r>
          </a:p>
        </p:txBody>
      </p:sp>
      <p:sp>
        <p:nvSpPr>
          <p:cNvPr id="28675" name="Content Placeholder 2"/>
          <p:cNvSpPr>
            <a:spLocks noGrp="1"/>
          </p:cNvSpPr>
          <p:nvPr>
            <p:ph idx="1"/>
          </p:nvPr>
        </p:nvSpPr>
        <p:spPr/>
        <p:txBody>
          <a:bodyPr/>
          <a:lstStyle/>
          <a:p>
            <a:r>
              <a:rPr lang="en-GB" smtClean="0"/>
              <a:t>Ensure direct accessibility of embedded user interfaces</a:t>
            </a:r>
          </a:p>
        </p:txBody>
      </p:sp>
      <p:sp>
        <p:nvSpPr>
          <p:cNvPr id="28676"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D35AF02-CA12-4C29-A763-8C3D1DF6AEA3}" type="slidenum">
              <a:rPr lang="en-GB" smtClean="0">
                <a:solidFill>
                  <a:schemeClr val="bg1"/>
                </a:solidFill>
              </a:rPr>
              <a:pPr eaLnBrk="1" hangingPunct="1"/>
              <a:t>31</a:t>
            </a:fld>
            <a:endParaRPr lang="en-GB" smtClean="0">
              <a:solidFill>
                <a:schemeClr val="bg1"/>
              </a:solidFill>
            </a:endParaRPr>
          </a:p>
        </p:txBody>
      </p:sp>
    </p:spTree>
    <p:extLst>
      <p:ext uri="{BB962C8B-B14F-4D97-AF65-F5344CB8AC3E}">
        <p14:creationId xmlns:p14="http://schemas.microsoft.com/office/powerpoint/2010/main" val="1590829016"/>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dirty="0" smtClean="0"/>
              <a:t>WCAG guidelines: #9</a:t>
            </a:r>
          </a:p>
        </p:txBody>
      </p:sp>
      <p:sp>
        <p:nvSpPr>
          <p:cNvPr id="29699" name="Content Placeholder 2"/>
          <p:cNvSpPr>
            <a:spLocks noGrp="1"/>
          </p:cNvSpPr>
          <p:nvPr>
            <p:ph idx="1"/>
          </p:nvPr>
        </p:nvSpPr>
        <p:spPr/>
        <p:txBody>
          <a:bodyPr/>
          <a:lstStyle/>
          <a:p>
            <a:r>
              <a:rPr lang="en-GB" smtClean="0"/>
              <a:t>Design for device-independence</a:t>
            </a:r>
          </a:p>
        </p:txBody>
      </p:sp>
      <p:sp>
        <p:nvSpPr>
          <p:cNvPr id="29700"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4D545FC-D51A-4681-9C5B-EC33C98CF01C}" type="slidenum">
              <a:rPr lang="en-GB" smtClean="0">
                <a:solidFill>
                  <a:schemeClr val="bg1"/>
                </a:solidFill>
              </a:rPr>
              <a:pPr eaLnBrk="1" hangingPunct="1"/>
              <a:t>32</a:t>
            </a:fld>
            <a:endParaRPr lang="en-GB" smtClean="0">
              <a:solidFill>
                <a:schemeClr val="bg1"/>
              </a:solidFill>
            </a:endParaRPr>
          </a:p>
        </p:txBody>
      </p:sp>
    </p:spTree>
    <p:extLst>
      <p:ext uri="{BB962C8B-B14F-4D97-AF65-F5344CB8AC3E}">
        <p14:creationId xmlns:p14="http://schemas.microsoft.com/office/powerpoint/2010/main" val="502198146"/>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dirty="0" smtClean="0"/>
              <a:t>WCAG guidelines: #10</a:t>
            </a:r>
          </a:p>
        </p:txBody>
      </p:sp>
      <p:sp>
        <p:nvSpPr>
          <p:cNvPr id="30723" name="Content Placeholder 2"/>
          <p:cNvSpPr>
            <a:spLocks noGrp="1"/>
          </p:cNvSpPr>
          <p:nvPr>
            <p:ph idx="1"/>
          </p:nvPr>
        </p:nvSpPr>
        <p:spPr/>
        <p:txBody>
          <a:bodyPr/>
          <a:lstStyle/>
          <a:p>
            <a:r>
              <a:rPr lang="en-GB" smtClean="0"/>
              <a:t>Use interim solutions</a:t>
            </a:r>
          </a:p>
        </p:txBody>
      </p:sp>
      <p:sp>
        <p:nvSpPr>
          <p:cNvPr id="30724"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C027F5F-73BE-4FF9-9B45-3F58352DCB95}" type="slidenum">
              <a:rPr lang="en-GB" smtClean="0">
                <a:solidFill>
                  <a:schemeClr val="bg1"/>
                </a:solidFill>
              </a:rPr>
              <a:pPr eaLnBrk="1" hangingPunct="1"/>
              <a:t>33</a:t>
            </a:fld>
            <a:endParaRPr lang="en-GB" smtClean="0">
              <a:solidFill>
                <a:schemeClr val="bg1"/>
              </a:solidFill>
            </a:endParaRPr>
          </a:p>
        </p:txBody>
      </p:sp>
    </p:spTree>
    <p:extLst>
      <p:ext uri="{BB962C8B-B14F-4D97-AF65-F5344CB8AC3E}">
        <p14:creationId xmlns:p14="http://schemas.microsoft.com/office/powerpoint/2010/main" val="2498209545"/>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dirty="0" smtClean="0"/>
              <a:t>WCAG guidelines: #11</a:t>
            </a:r>
          </a:p>
        </p:txBody>
      </p:sp>
      <p:sp>
        <p:nvSpPr>
          <p:cNvPr id="31747" name="Content Placeholder 2"/>
          <p:cNvSpPr>
            <a:spLocks noGrp="1"/>
          </p:cNvSpPr>
          <p:nvPr>
            <p:ph idx="1"/>
          </p:nvPr>
        </p:nvSpPr>
        <p:spPr/>
        <p:txBody>
          <a:bodyPr/>
          <a:lstStyle/>
          <a:p>
            <a:r>
              <a:rPr lang="en-GB" smtClean="0"/>
              <a:t>Use W3C technologies and guidelines</a:t>
            </a:r>
          </a:p>
        </p:txBody>
      </p:sp>
      <p:sp>
        <p:nvSpPr>
          <p:cNvPr id="31748"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CF61CDE-FD17-4AD5-984E-5B58A15ECE51}" type="slidenum">
              <a:rPr lang="en-GB" smtClean="0">
                <a:solidFill>
                  <a:schemeClr val="bg1"/>
                </a:solidFill>
              </a:rPr>
              <a:pPr eaLnBrk="1" hangingPunct="1"/>
              <a:t>34</a:t>
            </a:fld>
            <a:endParaRPr lang="en-GB" smtClean="0">
              <a:solidFill>
                <a:schemeClr val="bg1"/>
              </a:solidFill>
            </a:endParaRPr>
          </a:p>
        </p:txBody>
      </p:sp>
    </p:spTree>
    <p:extLst>
      <p:ext uri="{BB962C8B-B14F-4D97-AF65-F5344CB8AC3E}">
        <p14:creationId xmlns:p14="http://schemas.microsoft.com/office/powerpoint/2010/main" val="444833596"/>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dirty="0" smtClean="0"/>
              <a:t>WCAG guidelines: #12</a:t>
            </a:r>
          </a:p>
        </p:txBody>
      </p:sp>
      <p:sp>
        <p:nvSpPr>
          <p:cNvPr id="32771" name="Content Placeholder 2"/>
          <p:cNvSpPr>
            <a:spLocks noGrp="1"/>
          </p:cNvSpPr>
          <p:nvPr>
            <p:ph idx="1"/>
          </p:nvPr>
        </p:nvSpPr>
        <p:spPr/>
        <p:txBody>
          <a:bodyPr/>
          <a:lstStyle/>
          <a:p>
            <a:r>
              <a:rPr lang="en-GB" smtClean="0"/>
              <a:t>Provide context and orientation information</a:t>
            </a:r>
          </a:p>
        </p:txBody>
      </p:sp>
      <p:sp>
        <p:nvSpPr>
          <p:cNvPr id="32772"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3F1AEBF-4B34-4685-B662-0EEEAF3D28D0}" type="slidenum">
              <a:rPr lang="en-GB" smtClean="0">
                <a:solidFill>
                  <a:schemeClr val="bg1"/>
                </a:solidFill>
              </a:rPr>
              <a:pPr eaLnBrk="1" hangingPunct="1"/>
              <a:t>35</a:t>
            </a:fld>
            <a:endParaRPr lang="en-GB" smtClean="0">
              <a:solidFill>
                <a:schemeClr val="bg1"/>
              </a:solidFill>
            </a:endParaRPr>
          </a:p>
        </p:txBody>
      </p:sp>
    </p:spTree>
    <p:extLst>
      <p:ext uri="{BB962C8B-B14F-4D97-AF65-F5344CB8AC3E}">
        <p14:creationId xmlns:p14="http://schemas.microsoft.com/office/powerpoint/2010/main" val="3541383171"/>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GB" dirty="0" smtClean="0"/>
              <a:t>WCAG guidelines: #13</a:t>
            </a:r>
          </a:p>
        </p:txBody>
      </p:sp>
      <p:sp>
        <p:nvSpPr>
          <p:cNvPr id="33795" name="Content Placeholder 2"/>
          <p:cNvSpPr>
            <a:spLocks noGrp="1"/>
          </p:cNvSpPr>
          <p:nvPr>
            <p:ph idx="1"/>
          </p:nvPr>
        </p:nvSpPr>
        <p:spPr/>
        <p:txBody>
          <a:bodyPr/>
          <a:lstStyle/>
          <a:p>
            <a:r>
              <a:rPr lang="en-GB" smtClean="0"/>
              <a:t>Provide clear navigation mechanisms</a:t>
            </a:r>
          </a:p>
        </p:txBody>
      </p:sp>
      <p:sp>
        <p:nvSpPr>
          <p:cNvPr id="33796"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BBB21B8-0840-4238-A99B-2A9A2FB32B5B}" type="slidenum">
              <a:rPr lang="en-GB" smtClean="0">
                <a:solidFill>
                  <a:schemeClr val="bg1"/>
                </a:solidFill>
              </a:rPr>
              <a:pPr eaLnBrk="1" hangingPunct="1"/>
              <a:t>36</a:t>
            </a:fld>
            <a:endParaRPr lang="en-GB" smtClean="0">
              <a:solidFill>
                <a:schemeClr val="bg1"/>
              </a:solidFill>
            </a:endParaRPr>
          </a:p>
        </p:txBody>
      </p:sp>
    </p:spTree>
    <p:extLst>
      <p:ext uri="{BB962C8B-B14F-4D97-AF65-F5344CB8AC3E}">
        <p14:creationId xmlns:p14="http://schemas.microsoft.com/office/powerpoint/2010/main" val="3311129602"/>
      </p:ext>
    </p:extLst>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GB" dirty="0" smtClean="0"/>
              <a:t>WCAG guidelines: #14</a:t>
            </a:r>
          </a:p>
        </p:txBody>
      </p:sp>
      <p:sp>
        <p:nvSpPr>
          <p:cNvPr id="34819" name="Content Placeholder 2"/>
          <p:cNvSpPr>
            <a:spLocks noGrp="1"/>
          </p:cNvSpPr>
          <p:nvPr>
            <p:ph idx="1"/>
          </p:nvPr>
        </p:nvSpPr>
        <p:spPr/>
        <p:txBody>
          <a:bodyPr/>
          <a:lstStyle/>
          <a:p>
            <a:r>
              <a:rPr lang="en-GB" smtClean="0"/>
              <a:t>Ensure that documents are clear and simple</a:t>
            </a:r>
          </a:p>
        </p:txBody>
      </p:sp>
      <p:sp>
        <p:nvSpPr>
          <p:cNvPr id="34820"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EA6E4E4-7435-4816-B360-3677ED77557A}" type="slidenum">
              <a:rPr lang="en-GB" smtClean="0">
                <a:solidFill>
                  <a:schemeClr val="bg1"/>
                </a:solidFill>
              </a:rPr>
              <a:pPr eaLnBrk="1" hangingPunct="1"/>
              <a:t>37</a:t>
            </a:fld>
            <a:endParaRPr lang="en-GB" smtClean="0">
              <a:solidFill>
                <a:schemeClr val="bg1"/>
              </a:solidFill>
            </a:endParaRPr>
          </a:p>
        </p:txBody>
      </p:sp>
    </p:spTree>
    <p:extLst>
      <p:ext uri="{BB962C8B-B14F-4D97-AF65-F5344CB8AC3E}">
        <p14:creationId xmlns:p14="http://schemas.microsoft.com/office/powerpoint/2010/main" val="3586681680"/>
      </p:ext>
    </p:extLst>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a:t>
            </a:r>
            <a:endParaRPr lang="en-GB" dirty="0"/>
          </a:p>
        </p:txBody>
      </p:sp>
      <p:sp>
        <p:nvSpPr>
          <p:cNvPr id="3" name="Content Placeholder 2"/>
          <p:cNvSpPr>
            <a:spLocks noGrp="1"/>
          </p:cNvSpPr>
          <p:nvPr>
            <p:ph idx="1"/>
          </p:nvPr>
        </p:nvSpPr>
        <p:spPr/>
        <p:txBody>
          <a:bodyPr/>
          <a:lstStyle/>
          <a:p>
            <a:endParaRPr lang="en-GB"/>
          </a:p>
        </p:txBody>
      </p:sp>
      <p:sp>
        <p:nvSpPr>
          <p:cNvPr id="4" name="Footer Placeholder 3"/>
          <p:cNvSpPr>
            <a:spLocks noGrp="1"/>
          </p:cNvSpPr>
          <p:nvPr>
            <p:ph type="ftr" sz="quarter" idx="3"/>
          </p:nvPr>
        </p:nvSpPr>
        <p:spPr/>
        <p:txBody>
          <a:bodyPr/>
          <a:lstStyle/>
          <a:p>
            <a:pPr>
              <a:defRPr/>
            </a:pPr>
            <a:fld id="{677EE38E-06B4-4288-AE14-0856F7A8522C}" type="slidenum">
              <a:rPr lang="en-GB" smtClean="0"/>
              <a:pPr>
                <a:defRPr/>
              </a:pPr>
              <a:t>38</a:t>
            </a:fld>
            <a:endParaRPr lang="en-GB" smtClean="0"/>
          </a:p>
          <a:p>
            <a:pPr>
              <a:defRPr/>
            </a:pPr>
            <a:endParaRPr lang="en-GB" dirty="0"/>
          </a:p>
        </p:txBody>
      </p:sp>
    </p:spTree>
    <p:extLst>
      <p:ext uri="{BB962C8B-B14F-4D97-AF65-F5344CB8AC3E}">
        <p14:creationId xmlns:p14="http://schemas.microsoft.com/office/powerpoint/2010/main" val="42598813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smtClean="0"/>
              <a:t>Examples</a:t>
            </a:r>
          </a:p>
        </p:txBody>
      </p:sp>
      <p:sp>
        <p:nvSpPr>
          <p:cNvPr id="35843" name="Content Placeholder 2"/>
          <p:cNvSpPr>
            <a:spLocks noGrp="1"/>
          </p:cNvSpPr>
          <p:nvPr>
            <p:ph idx="1"/>
          </p:nvPr>
        </p:nvSpPr>
        <p:spPr/>
        <p:txBody>
          <a:bodyPr/>
          <a:lstStyle/>
          <a:p>
            <a:r>
              <a:rPr lang="en-GB" smtClean="0"/>
              <a:t>The next examples are for discussion</a:t>
            </a:r>
          </a:p>
          <a:p>
            <a:r>
              <a:rPr lang="en-GB" smtClean="0"/>
              <a:t>Which ones are usable?</a:t>
            </a:r>
          </a:p>
          <a:p>
            <a:r>
              <a:rPr lang="en-GB" smtClean="0"/>
              <a:t>Which ones are accessbile?</a:t>
            </a:r>
          </a:p>
          <a:p>
            <a:r>
              <a:rPr lang="en-GB" u="sng" smtClean="0"/>
              <a:t>WHY?</a:t>
            </a:r>
          </a:p>
        </p:txBody>
      </p:sp>
      <p:sp>
        <p:nvSpPr>
          <p:cNvPr id="35844"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B178107-B8DA-4E78-96ED-E0C652106287}" type="slidenum">
              <a:rPr lang="en-GB" smtClean="0">
                <a:solidFill>
                  <a:schemeClr val="bg1"/>
                </a:solidFill>
              </a:rPr>
              <a:pPr eaLnBrk="1" hangingPunct="1"/>
              <a:t>39</a:t>
            </a:fld>
            <a:endParaRPr lang="en-GB" smtClean="0">
              <a:solidFill>
                <a:schemeClr val="bg1"/>
              </a:solidFill>
            </a:endParaRPr>
          </a:p>
        </p:txBody>
      </p:sp>
    </p:spTree>
    <p:extLst>
      <p:ext uri="{BB962C8B-B14F-4D97-AF65-F5344CB8AC3E}">
        <p14:creationId xmlns:p14="http://schemas.microsoft.com/office/powerpoint/2010/main" val="1339801877"/>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 to </a:t>
            </a:r>
            <a:r>
              <a:rPr lang="en-GB" dirty="0" smtClean="0"/>
              <a:t>accessibility</a:t>
            </a:r>
            <a:endParaRPr lang="en-GB" dirty="0"/>
          </a:p>
        </p:txBody>
      </p:sp>
      <p:sp>
        <p:nvSpPr>
          <p:cNvPr id="3" name="Content Placeholder 2"/>
          <p:cNvSpPr>
            <a:spLocks noGrp="1"/>
          </p:cNvSpPr>
          <p:nvPr>
            <p:ph idx="1"/>
          </p:nvPr>
        </p:nvSpPr>
        <p:spPr/>
        <p:txBody>
          <a:bodyPr/>
          <a:lstStyle/>
          <a:p>
            <a:endParaRPr lang="en-GB"/>
          </a:p>
        </p:txBody>
      </p:sp>
      <p:sp>
        <p:nvSpPr>
          <p:cNvPr id="4" name="Footer Placeholder 3"/>
          <p:cNvSpPr>
            <a:spLocks noGrp="1"/>
          </p:cNvSpPr>
          <p:nvPr>
            <p:ph type="ftr" sz="quarter" idx="3"/>
          </p:nvPr>
        </p:nvSpPr>
        <p:spPr/>
        <p:txBody>
          <a:bodyPr/>
          <a:lstStyle/>
          <a:p>
            <a:pPr>
              <a:defRPr/>
            </a:pPr>
            <a:fld id="{677EE38E-06B4-4288-AE14-0856F7A8522C}" type="slidenum">
              <a:rPr lang="en-GB" smtClean="0"/>
              <a:pPr>
                <a:defRPr/>
              </a:pPr>
              <a:t>4</a:t>
            </a:fld>
            <a:endParaRPr lang="en-GB" smtClean="0"/>
          </a:p>
          <a:p>
            <a:pPr>
              <a:defRPr/>
            </a:pPr>
            <a:endParaRPr lang="en-GB" dirty="0"/>
          </a:p>
        </p:txBody>
      </p:sp>
    </p:spTree>
    <p:extLst>
      <p:ext uri="{BB962C8B-B14F-4D97-AF65-F5344CB8AC3E}">
        <p14:creationId xmlns:p14="http://schemas.microsoft.com/office/powerpoint/2010/main" val="15074391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GB" smtClean="0"/>
              <a:t>Example 1: CAPTCHAs </a:t>
            </a:r>
          </a:p>
        </p:txBody>
      </p:sp>
      <p:sp>
        <p:nvSpPr>
          <p:cNvPr id="36867" name="Content Placeholder 2"/>
          <p:cNvSpPr>
            <a:spLocks noGrp="1"/>
          </p:cNvSpPr>
          <p:nvPr>
            <p:ph idx="1"/>
          </p:nvPr>
        </p:nvSpPr>
        <p:spPr/>
        <p:txBody>
          <a:bodyPr/>
          <a:lstStyle/>
          <a:p>
            <a:r>
              <a:rPr lang="en-GB" sz="2800" smtClean="0"/>
              <a:t>CAPTCHAs are commonly used as a countermeasure to the action of robots, software that crawls the Web to gather information or to post content. </a:t>
            </a:r>
          </a:p>
          <a:p>
            <a:r>
              <a:rPr lang="en-GB" sz="2800" smtClean="0"/>
              <a:t>CAPTCHAs, used together with an authentication system, (should) ensure that robots can’t post content or access some areas of a website.</a:t>
            </a:r>
          </a:p>
          <a:p>
            <a:endParaRPr lang="en-GB" smtClean="0"/>
          </a:p>
          <a:p>
            <a:endParaRPr lang="en-GB" smtClean="0"/>
          </a:p>
        </p:txBody>
      </p:sp>
      <p:sp>
        <p:nvSpPr>
          <p:cNvPr id="36868"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8AFFAAF-F849-44F8-BAFB-4700DB102129}" type="slidenum">
              <a:rPr lang="en-GB" smtClean="0">
                <a:solidFill>
                  <a:schemeClr val="bg1"/>
                </a:solidFill>
              </a:rPr>
              <a:pPr eaLnBrk="1" hangingPunct="1"/>
              <a:t>40</a:t>
            </a:fld>
            <a:endParaRPr lang="en-GB" smtClean="0">
              <a:solidFill>
                <a:schemeClr val="bg1"/>
              </a:solidFill>
            </a:endParaRPr>
          </a:p>
        </p:txBody>
      </p:sp>
      <p:pic>
        <p:nvPicPr>
          <p:cNvPr id="36869" name="Picture 4" descr="Captcha.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1688" y="5413375"/>
            <a:ext cx="5237162" cy="144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692466"/>
      </p:ext>
    </p:extLst>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smtClean="0"/>
              <a:t>Example 2: Drop-down menu at Adobe.com</a:t>
            </a:r>
          </a:p>
        </p:txBody>
      </p:sp>
      <p:sp>
        <p:nvSpPr>
          <p:cNvPr id="37891" name="Content Placeholder 2"/>
          <p:cNvSpPr>
            <a:spLocks noGrp="1"/>
          </p:cNvSpPr>
          <p:nvPr>
            <p:ph idx="1"/>
          </p:nvPr>
        </p:nvSpPr>
        <p:spPr/>
        <p:txBody>
          <a:bodyPr/>
          <a:lstStyle/>
          <a:p>
            <a:endParaRPr lang="en-US" smtClean="0"/>
          </a:p>
        </p:txBody>
      </p:sp>
      <p:sp>
        <p:nvSpPr>
          <p:cNvPr id="37892"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A04F1AE-9501-4798-A6D9-04D529360FE2}" type="slidenum">
              <a:rPr lang="en-GB" smtClean="0">
                <a:solidFill>
                  <a:schemeClr val="bg1"/>
                </a:solidFill>
              </a:rPr>
              <a:pPr eaLnBrk="1" hangingPunct="1"/>
              <a:t>41</a:t>
            </a:fld>
            <a:endParaRPr lang="en-GB" smtClean="0">
              <a:solidFill>
                <a:schemeClr val="bg1"/>
              </a:solidFill>
            </a:endParaRPr>
          </a:p>
        </p:txBody>
      </p:sp>
      <p:pic>
        <p:nvPicPr>
          <p:cNvPr id="37893" name="Picture 2" descr="adobe"/>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7313" y="1285875"/>
            <a:ext cx="5487987" cy="524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9869563"/>
      </p:ext>
    </p:extLst>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GB" smtClean="0"/>
              <a:t>Example 3: auto-completion at script.aculo.us </a:t>
            </a:r>
          </a:p>
        </p:txBody>
      </p:sp>
      <p:sp>
        <p:nvSpPr>
          <p:cNvPr id="38915" name="Content Placeholder 2"/>
          <p:cNvSpPr>
            <a:spLocks noGrp="1"/>
          </p:cNvSpPr>
          <p:nvPr>
            <p:ph idx="1"/>
          </p:nvPr>
        </p:nvSpPr>
        <p:spPr/>
        <p:txBody>
          <a:bodyPr/>
          <a:lstStyle/>
          <a:p>
            <a:endParaRPr lang="en-US" smtClean="0"/>
          </a:p>
        </p:txBody>
      </p:sp>
      <p:sp>
        <p:nvSpPr>
          <p:cNvPr id="38916"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582FE5D-2200-47DC-BFA0-3E774DE9608F}" type="slidenum">
              <a:rPr lang="en-GB" smtClean="0">
                <a:solidFill>
                  <a:schemeClr val="bg1"/>
                </a:solidFill>
              </a:rPr>
              <a:pPr eaLnBrk="1" hangingPunct="1"/>
              <a:t>42</a:t>
            </a:fld>
            <a:endParaRPr lang="en-GB" smtClean="0">
              <a:solidFill>
                <a:schemeClr val="bg1"/>
              </a:solidFill>
            </a:endParaRPr>
          </a:p>
        </p:txBody>
      </p:sp>
      <p:pic>
        <p:nvPicPr>
          <p:cNvPr id="38917" name="Picture 2" descr="scriptacolo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988" y="2214563"/>
            <a:ext cx="8609012" cy="314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0113898"/>
      </p:ext>
    </p:extLst>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GB" smtClean="0"/>
              <a:t>Example 4: Mojo</a:t>
            </a:r>
          </a:p>
        </p:txBody>
      </p:sp>
      <p:sp>
        <p:nvSpPr>
          <p:cNvPr id="39939" name="Content Placeholder 2"/>
          <p:cNvSpPr>
            <a:spLocks noGrp="1"/>
          </p:cNvSpPr>
          <p:nvPr>
            <p:ph idx="1"/>
          </p:nvPr>
        </p:nvSpPr>
        <p:spPr/>
        <p:txBody>
          <a:bodyPr/>
          <a:lstStyle/>
          <a:p>
            <a:r>
              <a:rPr lang="en-GB" sz="2000" smtClean="0"/>
              <a:t>&lt;div dojoType="dijit.layout.BorderContainer" design="sidebar" liveSplitters="false"&gt;</a:t>
            </a:r>
          </a:p>
          <a:p>
            <a:r>
              <a:rPr lang="en-GB" sz="2000" smtClean="0"/>
              <a:t>&lt;div dojoType="dijit.layout.ContentPane" region="leading"&gt;    </a:t>
            </a:r>
          </a:p>
          <a:p>
            <a:r>
              <a:rPr lang="en-GB" sz="2000" smtClean="0"/>
              <a:t>&lt;div id="feature-menu"&gt; &lt;div class="cp" id="DojoLinkPane"&gt; &lt;div class="cpContent"&gt; &lt;div dojoType="dojoc.sandbox.menu.AccordionMenu" id="DojoMenu" store="navStore" init="Dojo [...]</a:t>
            </a:r>
          </a:p>
          <a:p>
            <a:r>
              <a:rPr lang="en-GB" sz="2000" smtClean="0"/>
              <a:t>(see http://dojocampus.org/explorer/#Dojox_Image_Lightbox_Grouped)</a:t>
            </a:r>
          </a:p>
        </p:txBody>
      </p:sp>
      <p:sp>
        <p:nvSpPr>
          <p:cNvPr id="39940"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741C9A-6AD7-4044-BCA7-A39C18135BDA}" type="slidenum">
              <a:rPr lang="en-GB" smtClean="0">
                <a:solidFill>
                  <a:schemeClr val="bg1"/>
                </a:solidFill>
              </a:rPr>
              <a:pPr eaLnBrk="1" hangingPunct="1"/>
              <a:t>43</a:t>
            </a:fld>
            <a:endParaRPr lang="en-GB" smtClean="0">
              <a:solidFill>
                <a:schemeClr val="bg1"/>
              </a:solidFill>
            </a:endParaRPr>
          </a:p>
        </p:txBody>
      </p:sp>
    </p:spTree>
    <p:extLst>
      <p:ext uri="{BB962C8B-B14F-4D97-AF65-F5344CB8AC3E}">
        <p14:creationId xmlns:p14="http://schemas.microsoft.com/office/powerpoint/2010/main" val="2656498752"/>
      </p:ext>
    </p:extLst>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GB" smtClean="0"/>
              <a:t>Example 5: script.aculo.us</a:t>
            </a:r>
          </a:p>
        </p:txBody>
      </p:sp>
      <p:sp>
        <p:nvSpPr>
          <p:cNvPr id="40963" name="Content Placeholder 2"/>
          <p:cNvSpPr>
            <a:spLocks noGrp="1"/>
          </p:cNvSpPr>
          <p:nvPr>
            <p:ph idx="1"/>
          </p:nvPr>
        </p:nvSpPr>
        <p:spPr/>
        <p:txBody>
          <a:bodyPr/>
          <a:lstStyle/>
          <a:p>
            <a:r>
              <a:rPr lang="en-GB" sz="2400" smtClean="0"/>
              <a:t>&lt;div class="c"&gt; </a:t>
            </a:r>
          </a:p>
          <a:p>
            <a:r>
              <a:rPr lang="en-GB" sz="2400" smtClean="0"/>
              <a:t>&lt;div class="example" id="demo-effect-blinddown" onclick="new Effect.BlindDown(this)"&gt; &lt;div style="height: 120px;"&gt; &lt;img src="</a:t>
            </a:r>
            <a:r>
              <a:rPr lang="en-GB" sz="2400" smtClean="0">
                <a:hlinkClick r:id="rId2"/>
              </a:rPr>
              <a:t>http://script.aculo.us/images/demo-logo.gif</a:t>
            </a:r>
            <a:r>
              <a:rPr lang="en-GB" sz="2400" smtClean="0"/>
              <a:t>" alt=""&gt;</a:t>
            </a:r>
          </a:p>
          <a:p>
            <a:r>
              <a:rPr lang="en-GB" sz="2400" smtClean="0"/>
              <a:t> &lt;span&gt;Click for Effect.BlindDown demo&lt;/span&gt; &lt;/div&gt; [...] </a:t>
            </a:r>
          </a:p>
          <a:p>
            <a:r>
              <a:rPr lang="en-GB" sz="2400" smtClean="0"/>
              <a:t>(see http://wiki.github.com/madrobby/scriptaculous/combination-effects-demo)</a:t>
            </a:r>
          </a:p>
        </p:txBody>
      </p:sp>
      <p:sp>
        <p:nvSpPr>
          <p:cNvPr id="40964"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518849A-E156-4DB3-AD84-D13ABF211374}" type="slidenum">
              <a:rPr lang="en-GB" smtClean="0">
                <a:solidFill>
                  <a:schemeClr val="bg1"/>
                </a:solidFill>
              </a:rPr>
              <a:pPr eaLnBrk="1" hangingPunct="1"/>
              <a:t>44</a:t>
            </a:fld>
            <a:endParaRPr lang="en-GB" smtClean="0">
              <a:solidFill>
                <a:schemeClr val="bg1"/>
              </a:solidFill>
            </a:endParaRPr>
          </a:p>
        </p:txBody>
      </p:sp>
    </p:spTree>
    <p:extLst>
      <p:ext uri="{BB962C8B-B14F-4D97-AF65-F5344CB8AC3E}">
        <p14:creationId xmlns:p14="http://schemas.microsoft.com/office/powerpoint/2010/main" val="1475783381"/>
      </p:ext>
    </p:extLst>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GB" smtClean="0"/>
              <a:t>Testing tools</a:t>
            </a:r>
          </a:p>
        </p:txBody>
      </p:sp>
      <p:sp>
        <p:nvSpPr>
          <p:cNvPr id="41987" name="Content Placeholder 2"/>
          <p:cNvSpPr>
            <a:spLocks noGrp="1"/>
          </p:cNvSpPr>
          <p:nvPr>
            <p:ph idx="1"/>
          </p:nvPr>
        </p:nvSpPr>
        <p:spPr/>
        <p:txBody>
          <a:bodyPr/>
          <a:lstStyle/>
          <a:p>
            <a:r>
              <a:rPr lang="en-GB" dirty="0" smtClean="0"/>
              <a:t>The web developer toolbar:</a:t>
            </a:r>
          </a:p>
          <a:p>
            <a:pPr lvl="1"/>
            <a:r>
              <a:rPr lang="en-GB" dirty="0" smtClean="0"/>
              <a:t>WCAG test</a:t>
            </a:r>
          </a:p>
          <a:p>
            <a:pPr lvl="1"/>
            <a:r>
              <a:rPr lang="en-GB" dirty="0" smtClean="0"/>
              <a:t>No </a:t>
            </a:r>
            <a:r>
              <a:rPr lang="en-GB" dirty="0" err="1" smtClean="0"/>
              <a:t>stylesheets</a:t>
            </a:r>
            <a:endParaRPr lang="en-GB" dirty="0" smtClean="0"/>
          </a:p>
          <a:p>
            <a:pPr lvl="1"/>
            <a:r>
              <a:rPr lang="en-GB" dirty="0" smtClean="0"/>
              <a:t>Hide images</a:t>
            </a:r>
          </a:p>
          <a:p>
            <a:pPr lvl="1"/>
            <a:r>
              <a:rPr lang="en-GB" dirty="0" smtClean="0"/>
              <a:t>Validate HTML/CSS</a:t>
            </a:r>
          </a:p>
          <a:p>
            <a:r>
              <a:rPr lang="en-GB" dirty="0" smtClean="0"/>
              <a:t>Lynx! </a:t>
            </a:r>
          </a:p>
        </p:txBody>
      </p:sp>
      <p:sp>
        <p:nvSpPr>
          <p:cNvPr id="41988"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D2179E6-2DC2-4F9E-8B31-623C5E4FEDC8}" type="slidenum">
              <a:rPr lang="en-GB" smtClean="0">
                <a:solidFill>
                  <a:schemeClr val="bg1"/>
                </a:solidFill>
              </a:rPr>
              <a:pPr eaLnBrk="1" hangingPunct="1"/>
              <a:t>45</a:t>
            </a:fld>
            <a:endParaRPr lang="en-GB" smtClean="0">
              <a:solidFill>
                <a:schemeClr val="bg1"/>
              </a:solidFill>
            </a:endParaRPr>
          </a:p>
        </p:txBody>
      </p:sp>
    </p:spTree>
    <p:extLst>
      <p:ext uri="{BB962C8B-B14F-4D97-AF65-F5344CB8AC3E}">
        <p14:creationId xmlns:p14="http://schemas.microsoft.com/office/powerpoint/2010/main" val="3686708691"/>
      </p:ext>
    </p:extLst>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GB" smtClean="0"/>
              <a:t>Lynx</a:t>
            </a:r>
          </a:p>
        </p:txBody>
      </p:sp>
      <p:sp>
        <p:nvSpPr>
          <p:cNvPr id="43011" name="Content Placeholder 2"/>
          <p:cNvSpPr>
            <a:spLocks noGrp="1"/>
          </p:cNvSpPr>
          <p:nvPr>
            <p:ph idx="1"/>
          </p:nvPr>
        </p:nvSpPr>
        <p:spPr/>
        <p:txBody>
          <a:bodyPr/>
          <a:lstStyle/>
          <a:p>
            <a:endParaRPr lang="en-US" smtClean="0"/>
          </a:p>
        </p:txBody>
      </p:sp>
      <p:sp>
        <p:nvSpPr>
          <p:cNvPr id="43012"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B4F0004-2D10-46B2-8D29-0ADAB96D0E2C}" type="slidenum">
              <a:rPr lang="en-GB" smtClean="0">
                <a:solidFill>
                  <a:schemeClr val="bg1"/>
                </a:solidFill>
              </a:rPr>
              <a:pPr eaLnBrk="1" hangingPunct="1"/>
              <a:t>46</a:t>
            </a:fld>
            <a:endParaRPr lang="en-GB" smtClean="0">
              <a:solidFill>
                <a:schemeClr val="bg1"/>
              </a:solidFill>
            </a:endParaRPr>
          </a:p>
        </p:txBody>
      </p:sp>
      <p:pic>
        <p:nvPicPr>
          <p:cNvPr id="43013" name="Picture 2" descr="lynx_browsing_debian_or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268760"/>
            <a:ext cx="7741493" cy="4866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6831201"/>
      </p:ext>
    </p:extLst>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GB" smtClean="0"/>
              <a:t>Readings</a:t>
            </a:r>
          </a:p>
        </p:txBody>
      </p:sp>
      <p:sp>
        <p:nvSpPr>
          <p:cNvPr id="44035" name="Content Placeholder 2"/>
          <p:cNvSpPr>
            <a:spLocks noGrp="1"/>
          </p:cNvSpPr>
          <p:nvPr>
            <p:ph idx="1"/>
          </p:nvPr>
        </p:nvSpPr>
        <p:spPr/>
        <p:txBody>
          <a:bodyPr/>
          <a:lstStyle/>
          <a:p>
            <a:r>
              <a:rPr lang="en-GB" sz="2400" dirty="0" smtClean="0"/>
              <a:t>The WCAG (Web Accessibility Initiative) website: </a:t>
            </a:r>
            <a:r>
              <a:rPr lang="en-GB" sz="2400" u="sng" dirty="0" smtClean="0">
                <a:hlinkClick r:id="rId2"/>
              </a:rPr>
              <a:t>http://www.w3.org/WAI/</a:t>
            </a:r>
            <a:endParaRPr lang="en-GB" sz="2400" dirty="0" smtClean="0"/>
          </a:p>
          <a:p>
            <a:r>
              <a:rPr lang="en-GB" sz="2400" dirty="0" smtClean="0"/>
              <a:t>Web Content Accessibility Guidelines 1.0 </a:t>
            </a:r>
            <a:r>
              <a:rPr lang="en-GB" sz="2400" u="sng" dirty="0" smtClean="0">
                <a:hlinkClick r:id="rId3"/>
              </a:rPr>
              <a:t>http://www.w3.org/TR/WCAG10/</a:t>
            </a:r>
            <a:r>
              <a:rPr lang="en-GB" sz="2400" dirty="0" smtClean="0"/>
              <a:t> </a:t>
            </a:r>
          </a:p>
          <a:p>
            <a:r>
              <a:rPr lang="en-GB" sz="2400" dirty="0" smtClean="0"/>
              <a:t>Web Content Accessibility Guidelines 2.0:  </a:t>
            </a:r>
            <a:r>
              <a:rPr lang="en-GB" sz="2400" u="sng" dirty="0" smtClean="0">
                <a:hlinkClick r:id="rId4"/>
              </a:rPr>
              <a:t>http://www.w3.org/TR/WCAG20/</a:t>
            </a:r>
            <a:r>
              <a:rPr lang="en-GB" sz="2400" dirty="0" smtClean="0"/>
              <a:t> </a:t>
            </a:r>
          </a:p>
          <a:p>
            <a:r>
              <a:rPr lang="en-GB" sz="2400" dirty="0" smtClean="0"/>
              <a:t>Checklist of Checkpoints for Web Content Accessibility Guidelines 1.0: </a:t>
            </a:r>
            <a:r>
              <a:rPr lang="en-GB" sz="2400" u="sng" dirty="0" smtClean="0">
                <a:hlinkClick r:id="rId5"/>
              </a:rPr>
              <a:t>http://www.w3.org/TR/WCAG10/full-checklist.html</a:t>
            </a:r>
            <a:r>
              <a:rPr lang="en-GB" sz="2400" dirty="0" smtClean="0"/>
              <a:t> </a:t>
            </a:r>
          </a:p>
          <a:p>
            <a:endParaRPr lang="en-GB" dirty="0" smtClean="0"/>
          </a:p>
        </p:txBody>
      </p:sp>
      <p:sp>
        <p:nvSpPr>
          <p:cNvPr id="44036"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FA2B710-1CCA-47FD-A160-5E984BCDE363}" type="slidenum">
              <a:rPr lang="en-GB" smtClean="0">
                <a:solidFill>
                  <a:schemeClr val="bg1"/>
                </a:solidFill>
              </a:rPr>
              <a:pPr eaLnBrk="1" hangingPunct="1"/>
              <a:t>47</a:t>
            </a:fld>
            <a:endParaRPr lang="en-GB" smtClean="0">
              <a:solidFill>
                <a:schemeClr val="bg1"/>
              </a:solidFill>
            </a:endParaRPr>
          </a:p>
        </p:txBody>
      </p:sp>
    </p:spTree>
    <p:extLst>
      <p:ext uri="{BB962C8B-B14F-4D97-AF65-F5344CB8AC3E}">
        <p14:creationId xmlns:p14="http://schemas.microsoft.com/office/powerpoint/2010/main" val="1923456401"/>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a:t>
            </a:r>
            <a:r>
              <a:rPr lang="en-GB"/>
              <a:t>is </a:t>
            </a:r>
            <a:r>
              <a:rPr lang="en-GB" smtClean="0"/>
              <a:t>accessibility</a:t>
            </a:r>
            <a:endParaRPr lang="en-GB" dirty="0"/>
          </a:p>
        </p:txBody>
      </p:sp>
      <p:sp>
        <p:nvSpPr>
          <p:cNvPr id="3" name="Content Placeholder 2"/>
          <p:cNvSpPr>
            <a:spLocks noGrp="1"/>
          </p:cNvSpPr>
          <p:nvPr>
            <p:ph idx="1"/>
          </p:nvPr>
        </p:nvSpPr>
        <p:spPr/>
        <p:txBody>
          <a:bodyPr/>
          <a:lstStyle/>
          <a:p>
            <a:r>
              <a:rPr lang="en-GB" dirty="0"/>
              <a:t>“</a:t>
            </a:r>
            <a:r>
              <a:rPr lang="en-GB" u="sng" dirty="0"/>
              <a:t>Accessibility</a:t>
            </a:r>
            <a:r>
              <a:rPr lang="en-GB" dirty="0"/>
              <a:t> is a general term used to describe the degree to which a product, device, service, or environment </a:t>
            </a:r>
            <a:r>
              <a:rPr lang="en-GB" u="sng" dirty="0"/>
              <a:t>is accessible</a:t>
            </a:r>
            <a:r>
              <a:rPr lang="en-GB" dirty="0"/>
              <a:t> by as many people as possible” (Wikipedia)</a:t>
            </a:r>
          </a:p>
          <a:p>
            <a:endParaRPr lang="en-GB" dirty="0"/>
          </a:p>
        </p:txBody>
      </p:sp>
      <p:sp>
        <p:nvSpPr>
          <p:cNvPr id="4" name="Footer Placeholder 3"/>
          <p:cNvSpPr>
            <a:spLocks noGrp="1"/>
          </p:cNvSpPr>
          <p:nvPr>
            <p:ph type="ftr" sz="quarter" idx="3"/>
          </p:nvPr>
        </p:nvSpPr>
        <p:spPr/>
        <p:txBody>
          <a:bodyPr/>
          <a:lstStyle/>
          <a:p>
            <a:pPr>
              <a:defRPr/>
            </a:pPr>
            <a:fld id="{677EE38E-06B4-4288-AE14-0856F7A8522C}" type="slidenum">
              <a:rPr lang="en-GB" smtClean="0"/>
              <a:pPr>
                <a:defRPr/>
              </a:pPr>
              <a:t>5</a:t>
            </a:fld>
            <a:endParaRPr lang="en-GB" smtClean="0"/>
          </a:p>
          <a:p>
            <a:pPr>
              <a:defRPr/>
            </a:pPr>
            <a:endParaRPr lang="en-GB" dirty="0"/>
          </a:p>
        </p:txBody>
      </p:sp>
    </p:spTree>
    <p:extLst>
      <p:ext uri="{BB962C8B-B14F-4D97-AF65-F5344CB8AC3E}">
        <p14:creationId xmlns:p14="http://schemas.microsoft.com/office/powerpoint/2010/main" val="4028711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smtClean="0"/>
              <a:t>ISO 16071 (2003)</a:t>
            </a:r>
          </a:p>
        </p:txBody>
      </p:sp>
      <p:sp>
        <p:nvSpPr>
          <p:cNvPr id="6147" name="Content Placeholder 2"/>
          <p:cNvSpPr>
            <a:spLocks noGrp="1"/>
          </p:cNvSpPr>
          <p:nvPr>
            <p:ph idx="1"/>
          </p:nvPr>
        </p:nvSpPr>
        <p:spPr/>
        <p:txBody>
          <a:bodyPr/>
          <a:lstStyle/>
          <a:p>
            <a:r>
              <a:rPr lang="en-GB" smtClean="0"/>
              <a:t>Accessibility is the “</a:t>
            </a:r>
            <a:r>
              <a:rPr lang="en-GB" u="sng" smtClean="0"/>
              <a:t>usability</a:t>
            </a:r>
            <a:r>
              <a:rPr lang="en-GB" smtClean="0"/>
              <a:t> of a product, service, environment or facility by people with the widest range of capabilities”</a:t>
            </a:r>
          </a:p>
          <a:p>
            <a:endParaRPr lang="en-GB" smtClean="0"/>
          </a:p>
        </p:txBody>
      </p:sp>
      <p:sp>
        <p:nvSpPr>
          <p:cNvPr id="6148"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09217F4-8164-4659-AA40-112FE1482F9A}" type="slidenum">
              <a:rPr lang="en-GB" smtClean="0">
                <a:solidFill>
                  <a:schemeClr val="bg1"/>
                </a:solidFill>
              </a:rPr>
              <a:pPr eaLnBrk="1" hangingPunct="1"/>
              <a:t>6</a:t>
            </a:fld>
            <a:endParaRPr lang="en-GB" smtClean="0">
              <a:solidFill>
                <a:schemeClr val="bg1"/>
              </a:solidFill>
            </a:endParaRPr>
          </a:p>
        </p:txBody>
      </p:sp>
    </p:spTree>
    <p:extLst>
      <p:ext uri="{BB962C8B-B14F-4D97-AF65-F5344CB8AC3E}">
        <p14:creationId xmlns:p14="http://schemas.microsoft.com/office/powerpoint/2010/main" val="2906846165"/>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ISO 13407</a:t>
            </a:r>
          </a:p>
        </p:txBody>
      </p:sp>
      <p:sp>
        <p:nvSpPr>
          <p:cNvPr id="3" name="Content Placeholder 2"/>
          <p:cNvSpPr>
            <a:spLocks noGrp="1"/>
          </p:cNvSpPr>
          <p:nvPr>
            <p:ph idx="1"/>
          </p:nvPr>
        </p:nvSpPr>
        <p:spPr/>
        <p:txBody>
          <a:bodyPr/>
          <a:lstStyle/>
          <a:p>
            <a:r>
              <a:rPr lang="en-GB" dirty="0"/>
              <a:t>"The usability of an interface is a </a:t>
            </a:r>
            <a:r>
              <a:rPr lang="en-GB" b="1" dirty="0"/>
              <a:t>measure</a:t>
            </a:r>
            <a:r>
              <a:rPr lang="en-GB" dirty="0"/>
              <a:t> of the </a:t>
            </a:r>
            <a:r>
              <a:rPr lang="en-GB" b="1" dirty="0"/>
              <a:t>effectiveness</a:t>
            </a:r>
            <a:r>
              <a:rPr lang="en-GB" dirty="0"/>
              <a:t>, </a:t>
            </a:r>
            <a:r>
              <a:rPr lang="en-GB" b="1" dirty="0"/>
              <a:t>efficiency</a:t>
            </a:r>
            <a:r>
              <a:rPr lang="en-GB" dirty="0"/>
              <a:t> and </a:t>
            </a:r>
            <a:r>
              <a:rPr lang="en-GB" b="1" dirty="0"/>
              <a:t>satisfaction</a:t>
            </a:r>
            <a:r>
              <a:rPr lang="en-GB" dirty="0"/>
              <a:t> with which </a:t>
            </a:r>
            <a:r>
              <a:rPr lang="en-GB" b="1" dirty="0"/>
              <a:t>specified users </a:t>
            </a:r>
            <a:r>
              <a:rPr lang="en-GB" dirty="0"/>
              <a:t>can achieve </a:t>
            </a:r>
            <a:r>
              <a:rPr lang="en-GB" b="1" dirty="0"/>
              <a:t>specified goals </a:t>
            </a:r>
            <a:r>
              <a:rPr lang="en-GB" dirty="0"/>
              <a:t>in a </a:t>
            </a:r>
            <a:r>
              <a:rPr lang="en-GB" b="1" dirty="0"/>
              <a:t>particular environment </a:t>
            </a:r>
            <a:r>
              <a:rPr lang="en-GB" dirty="0"/>
              <a:t>with that interface." (ISO 13407).</a:t>
            </a:r>
          </a:p>
          <a:p>
            <a:endParaRPr lang="en-GB" dirty="0"/>
          </a:p>
        </p:txBody>
      </p:sp>
      <p:sp>
        <p:nvSpPr>
          <p:cNvPr id="4" name="Footer Placeholder 3"/>
          <p:cNvSpPr>
            <a:spLocks noGrp="1"/>
          </p:cNvSpPr>
          <p:nvPr>
            <p:ph type="ftr" sz="quarter" idx="3"/>
          </p:nvPr>
        </p:nvSpPr>
        <p:spPr/>
        <p:txBody>
          <a:bodyPr/>
          <a:lstStyle/>
          <a:p>
            <a:pPr>
              <a:defRPr/>
            </a:pPr>
            <a:fld id="{677EE38E-06B4-4288-AE14-0856F7A8522C}" type="slidenum">
              <a:rPr lang="en-GB" smtClean="0"/>
              <a:pPr>
                <a:defRPr/>
              </a:pPr>
              <a:t>7</a:t>
            </a:fld>
            <a:endParaRPr lang="en-GB" smtClean="0"/>
          </a:p>
          <a:p>
            <a:pPr>
              <a:defRPr/>
            </a:pPr>
            <a:endParaRPr lang="en-GB" dirty="0"/>
          </a:p>
        </p:txBody>
      </p:sp>
    </p:spTree>
    <p:extLst>
      <p:ext uri="{BB962C8B-B14F-4D97-AF65-F5344CB8AC3E}">
        <p14:creationId xmlns:p14="http://schemas.microsoft.com/office/powerpoint/2010/main" val="2183383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smtClean="0"/>
              <a:t>Accessibility and usability</a:t>
            </a:r>
          </a:p>
        </p:txBody>
      </p:sp>
      <p:sp>
        <p:nvSpPr>
          <p:cNvPr id="7171" name="Content Placeholder 2"/>
          <p:cNvSpPr>
            <a:spLocks noGrp="1"/>
          </p:cNvSpPr>
          <p:nvPr>
            <p:ph idx="1"/>
          </p:nvPr>
        </p:nvSpPr>
        <p:spPr/>
        <p:txBody>
          <a:bodyPr/>
          <a:lstStyle/>
          <a:p>
            <a:r>
              <a:rPr lang="en-GB" dirty="0" smtClean="0"/>
              <a:t>Tying in usability’s definition (ISO 13407), we can say that:</a:t>
            </a:r>
          </a:p>
          <a:p>
            <a:r>
              <a:rPr lang="en-GB" dirty="0" smtClean="0"/>
              <a:t>"The accessibility of an interface is a measure of the </a:t>
            </a:r>
            <a:r>
              <a:rPr lang="en-GB" u="sng" dirty="0" smtClean="0"/>
              <a:t>effectiveness</a:t>
            </a:r>
            <a:r>
              <a:rPr lang="en-GB" dirty="0" smtClean="0"/>
              <a:t>, </a:t>
            </a:r>
            <a:r>
              <a:rPr lang="en-GB" u="sng" dirty="0" smtClean="0"/>
              <a:t>efficiency</a:t>
            </a:r>
            <a:r>
              <a:rPr lang="en-GB" dirty="0" smtClean="0"/>
              <a:t> and </a:t>
            </a:r>
            <a:r>
              <a:rPr lang="en-GB" u="sng" dirty="0" smtClean="0"/>
              <a:t>satisfaction</a:t>
            </a:r>
            <a:r>
              <a:rPr lang="en-GB" dirty="0" smtClean="0"/>
              <a:t> with which people with the widest range of capabilities can achieve specified goals in a particular environment with that interface."</a:t>
            </a:r>
          </a:p>
          <a:p>
            <a:endParaRPr lang="en-GB" dirty="0" smtClean="0"/>
          </a:p>
        </p:txBody>
      </p:sp>
      <p:sp>
        <p:nvSpPr>
          <p:cNvPr id="7172"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E808DF6-0CBA-455B-A120-B51EEB0531E5}" type="slidenum">
              <a:rPr lang="en-GB" smtClean="0">
                <a:solidFill>
                  <a:schemeClr val="bg1"/>
                </a:solidFill>
              </a:rPr>
              <a:pPr eaLnBrk="1" hangingPunct="1"/>
              <a:t>8</a:t>
            </a:fld>
            <a:endParaRPr lang="en-GB" smtClean="0">
              <a:solidFill>
                <a:schemeClr val="bg1"/>
              </a:solidFill>
            </a:endParaRPr>
          </a:p>
        </p:txBody>
      </p:sp>
    </p:spTree>
    <p:extLst>
      <p:ext uri="{BB962C8B-B14F-4D97-AF65-F5344CB8AC3E}">
        <p14:creationId xmlns:p14="http://schemas.microsoft.com/office/powerpoint/2010/main" val="3812296813"/>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smtClean="0"/>
              <a:t>Accessibility and usability</a:t>
            </a:r>
          </a:p>
        </p:txBody>
      </p:sp>
      <p:sp>
        <p:nvSpPr>
          <p:cNvPr id="8195" name="Content Placeholder 2"/>
          <p:cNvSpPr>
            <a:spLocks noGrp="1"/>
          </p:cNvSpPr>
          <p:nvPr>
            <p:ph idx="1"/>
          </p:nvPr>
        </p:nvSpPr>
        <p:spPr/>
        <p:txBody>
          <a:bodyPr/>
          <a:lstStyle/>
          <a:p>
            <a:r>
              <a:rPr lang="en-GB" smtClean="0"/>
              <a:t>If accessibility and usability are a measure, </a:t>
            </a:r>
            <a:r>
              <a:rPr lang="en-GB" u="sng" smtClean="0"/>
              <a:t>you have to be able to establish their magnitude, relative to a unit of measurement</a:t>
            </a:r>
          </a:p>
        </p:txBody>
      </p:sp>
      <p:sp>
        <p:nvSpPr>
          <p:cNvPr id="8196" name="Slide Number Placeholder 3"/>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94E1B9D-CFCF-410B-9ADF-A7B256CB6985}" type="slidenum">
              <a:rPr lang="en-GB" smtClean="0">
                <a:solidFill>
                  <a:schemeClr val="bg1"/>
                </a:solidFill>
              </a:rPr>
              <a:pPr eaLnBrk="1" hangingPunct="1"/>
              <a:t>9</a:t>
            </a:fld>
            <a:endParaRPr lang="en-GB" smtClean="0">
              <a:solidFill>
                <a:schemeClr val="bg1"/>
              </a:solidFill>
            </a:endParaRPr>
          </a:p>
        </p:txBody>
      </p:sp>
    </p:spTree>
    <p:extLst>
      <p:ext uri="{BB962C8B-B14F-4D97-AF65-F5344CB8AC3E}">
        <p14:creationId xmlns:p14="http://schemas.microsoft.com/office/powerpoint/2010/main" val="2808528162"/>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template">
  <a:themeElements>
    <a:clrScheme name="CITE">
      <a:dk1>
        <a:srgbClr val="33471C"/>
      </a:dk1>
      <a:lt1>
        <a:srgbClr val="FFFFFF"/>
      </a:lt1>
      <a:dk2>
        <a:srgbClr val="BDCC2A"/>
      </a:dk2>
      <a:lt2>
        <a:srgbClr val="FFFFFF"/>
      </a:lt2>
      <a:accent1>
        <a:srgbClr val="CDDE54"/>
      </a:accent1>
      <a:accent2>
        <a:srgbClr val="C0504D"/>
      </a:accent2>
      <a:accent3>
        <a:srgbClr val="9BBB59"/>
      </a:accent3>
      <a:accent4>
        <a:srgbClr val="8064A2"/>
      </a:accent4>
      <a:accent5>
        <a:srgbClr val="4BACC6"/>
      </a:accent5>
      <a:accent6>
        <a:srgbClr val="F79646"/>
      </a:accent6>
      <a:hlink>
        <a:srgbClr val="005058"/>
      </a:hlink>
      <a:folHlink>
        <a:srgbClr val="005058"/>
      </a:folHlink>
    </a:clrScheme>
    <a:fontScheme name="U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308</TotalTime>
  <Words>1507</Words>
  <Application>Microsoft Office PowerPoint</Application>
  <PresentationFormat>On-screen Show (4:3)</PresentationFormat>
  <Paragraphs>182</Paragraphs>
  <Slides>47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47</vt:i4>
      </vt:variant>
    </vt:vector>
  </HeadingPairs>
  <TitlesOfParts>
    <vt:vector size="50" baseType="lpstr">
      <vt:lpstr>Arial</vt:lpstr>
      <vt:lpstr>Calibri</vt:lpstr>
      <vt:lpstr>template</vt:lpstr>
      <vt:lpstr>Accessibility Introduction</vt:lpstr>
      <vt:lpstr>Lecture content</vt:lpstr>
      <vt:lpstr>Learning outcomes</vt:lpstr>
      <vt:lpstr>Introduction to accessibility</vt:lpstr>
      <vt:lpstr>What is accessibility</vt:lpstr>
      <vt:lpstr>ISO 16071 (2003)</vt:lpstr>
      <vt:lpstr>ISO 13407</vt:lpstr>
      <vt:lpstr>Accessibility and usability</vt:lpstr>
      <vt:lpstr>Accessibility and usability</vt:lpstr>
      <vt:lpstr>Accessibility is about multiple paths (1)</vt:lpstr>
      <vt:lpstr>Accessibility is about multiple paths (2)</vt:lpstr>
      <vt:lpstr>Web accessibility</vt:lpstr>
      <vt:lpstr>Web accessibility: introduction</vt:lpstr>
      <vt:lpstr>Web accessibility: introduction (2)</vt:lpstr>
      <vt:lpstr>Focus on content vs. focus on presentation </vt:lpstr>
      <vt:lpstr>Improving presentation with HTML 4.x </vt:lpstr>
      <vt:lpstr>Consequences (some examples)</vt:lpstr>
      <vt:lpstr>Disabilities that can affect web access (non-exaustive list)</vt:lpstr>
      <vt:lpstr>That was wrong!</vt:lpstr>
      <vt:lpstr>Why web accessibility is so important</vt:lpstr>
      <vt:lpstr>Making the web accessible</vt:lpstr>
      <vt:lpstr>The WCAG initiative</vt:lpstr>
      <vt:lpstr>WCAG guidelines</vt:lpstr>
      <vt:lpstr>WCAG guidelines: #1</vt:lpstr>
      <vt:lpstr>WCAG guidelines: #2</vt:lpstr>
      <vt:lpstr>WCAG guidelines: #3</vt:lpstr>
      <vt:lpstr>WCAG guidelines: #4</vt:lpstr>
      <vt:lpstr>WCAG guidelines: #5</vt:lpstr>
      <vt:lpstr>WCAG guidelines: #6</vt:lpstr>
      <vt:lpstr>WCAG guidelines: #7</vt:lpstr>
      <vt:lpstr>WCAG guidelines: #8</vt:lpstr>
      <vt:lpstr>WCAG guidelines: #9</vt:lpstr>
      <vt:lpstr>WCAG guidelines: #10</vt:lpstr>
      <vt:lpstr>WCAG guidelines: #11</vt:lpstr>
      <vt:lpstr>WCAG guidelines: #12</vt:lpstr>
      <vt:lpstr>WCAG guidelines: #13</vt:lpstr>
      <vt:lpstr>WCAG guidelines: #14</vt:lpstr>
      <vt:lpstr>Examples</vt:lpstr>
      <vt:lpstr>Examples</vt:lpstr>
      <vt:lpstr>Example 1: CAPTCHAs </vt:lpstr>
      <vt:lpstr>Example 2: Drop-down menu at Adobe.com</vt:lpstr>
      <vt:lpstr>Example 3: auto-completion at script.aculo.us </vt:lpstr>
      <vt:lpstr>Example 4: Mojo</vt:lpstr>
      <vt:lpstr>Example 5: script.aculo.us</vt:lpstr>
      <vt:lpstr>Testing tools</vt:lpstr>
      <vt:lpstr>Lynx</vt:lpstr>
      <vt:lpstr>Readings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IM2044 – Week 1</dc:title>
  <dc:creator>Andres Baravalle</dc:creator>
  <cp:lastModifiedBy>Andres Baravalle</cp:lastModifiedBy>
  <cp:revision>16</cp:revision>
  <dcterms:created xsi:type="dcterms:W3CDTF">2012-01-10T16:04:52Z</dcterms:created>
  <dcterms:modified xsi:type="dcterms:W3CDTF">2016-11-30T12:03:00Z</dcterms:modified>
</cp:coreProperties>
</file>